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830" r:id="rId2"/>
  </p:sldMasterIdLst>
  <p:notesMasterIdLst>
    <p:notesMasterId r:id="rId85"/>
  </p:notesMasterIdLst>
  <p:sldIdLst>
    <p:sldId id="1369" r:id="rId3"/>
    <p:sldId id="834" r:id="rId4"/>
    <p:sldId id="740" r:id="rId5"/>
    <p:sldId id="741" r:id="rId6"/>
    <p:sldId id="833" r:id="rId7"/>
    <p:sldId id="749" r:id="rId8"/>
    <p:sldId id="752" r:id="rId9"/>
    <p:sldId id="742" r:id="rId10"/>
    <p:sldId id="743" r:id="rId11"/>
    <p:sldId id="800" r:id="rId12"/>
    <p:sldId id="802" r:id="rId13"/>
    <p:sldId id="801" r:id="rId14"/>
    <p:sldId id="750" r:id="rId15"/>
    <p:sldId id="805" r:id="rId16"/>
    <p:sldId id="808" r:id="rId17"/>
    <p:sldId id="809" r:id="rId18"/>
    <p:sldId id="810" r:id="rId19"/>
    <p:sldId id="811" r:id="rId20"/>
    <p:sldId id="807" r:id="rId21"/>
    <p:sldId id="778" r:id="rId22"/>
    <p:sldId id="779" r:id="rId23"/>
    <p:sldId id="791" r:id="rId24"/>
    <p:sldId id="794" r:id="rId25"/>
    <p:sldId id="795" r:id="rId26"/>
    <p:sldId id="796" r:id="rId27"/>
    <p:sldId id="797" r:id="rId28"/>
    <p:sldId id="798" r:id="rId29"/>
    <p:sldId id="785" r:id="rId30"/>
    <p:sldId id="804" r:id="rId31"/>
    <p:sldId id="803" r:id="rId32"/>
    <p:sldId id="788" r:id="rId33"/>
    <p:sldId id="799" r:id="rId34"/>
    <p:sldId id="789" r:id="rId35"/>
    <p:sldId id="756" r:id="rId36"/>
    <p:sldId id="757" r:id="rId37"/>
    <p:sldId id="753" r:id="rId38"/>
    <p:sldId id="759" r:id="rId39"/>
    <p:sldId id="754" r:id="rId40"/>
    <p:sldId id="758" r:id="rId41"/>
    <p:sldId id="760" r:id="rId42"/>
    <p:sldId id="766" r:id="rId43"/>
    <p:sldId id="768" r:id="rId44"/>
    <p:sldId id="762" r:id="rId45"/>
    <p:sldId id="763" r:id="rId46"/>
    <p:sldId id="723" r:id="rId47"/>
    <p:sldId id="761" r:id="rId48"/>
    <p:sldId id="769" r:id="rId49"/>
    <p:sldId id="744" r:id="rId50"/>
    <p:sldId id="745" r:id="rId51"/>
    <p:sldId id="746" r:id="rId52"/>
    <p:sldId id="771" r:id="rId53"/>
    <p:sldId id="770" r:id="rId54"/>
    <p:sldId id="772" r:id="rId55"/>
    <p:sldId id="806" r:id="rId56"/>
    <p:sldId id="774" r:id="rId57"/>
    <p:sldId id="775" r:id="rId58"/>
    <p:sldId id="813" r:id="rId59"/>
    <p:sldId id="814" r:id="rId60"/>
    <p:sldId id="812" r:id="rId61"/>
    <p:sldId id="835" r:id="rId62"/>
    <p:sldId id="755" r:id="rId63"/>
    <p:sldId id="815" r:id="rId64"/>
    <p:sldId id="816" r:id="rId65"/>
    <p:sldId id="817" r:id="rId66"/>
    <p:sldId id="818" r:id="rId67"/>
    <p:sldId id="823" r:id="rId68"/>
    <p:sldId id="822" r:id="rId69"/>
    <p:sldId id="820" r:id="rId70"/>
    <p:sldId id="821" r:id="rId71"/>
    <p:sldId id="728" r:id="rId72"/>
    <p:sldId id="729" r:id="rId73"/>
    <p:sldId id="730" r:id="rId74"/>
    <p:sldId id="736" r:id="rId75"/>
    <p:sldId id="824" r:id="rId76"/>
    <p:sldId id="829" r:id="rId77"/>
    <p:sldId id="830" r:id="rId78"/>
    <p:sldId id="827" r:id="rId79"/>
    <p:sldId id="831" r:id="rId80"/>
    <p:sldId id="832" r:id="rId81"/>
    <p:sldId id="825" r:id="rId82"/>
    <p:sldId id="1370" r:id="rId83"/>
    <p:sldId id="1371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BBE0E3"/>
    <a:srgbClr val="ECD63F"/>
    <a:srgbClr val="F6D5A8"/>
    <a:srgbClr val="FF00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>
      <p:cViewPr varScale="1">
        <p:scale>
          <a:sx n="105" d="100"/>
          <a:sy n="105" d="100"/>
        </p:scale>
        <p:origin x="17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6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7900C-FA14-4CF8-B5B8-DB753F4C6AB5}" type="slidenum">
              <a:rPr lang="en-US" altLang="en-US" sz="1200" b="0"/>
              <a:pPr eaLnBrk="1" hangingPunct="1"/>
              <a:t>43</a:t>
            </a:fld>
            <a:endParaRPr lang="en-US" alt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5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B80ADB-6E9C-40AE-B158-1E0577B341B3}" type="slidenum">
              <a:rPr lang="en-US" altLang="en-US" sz="1200" b="0"/>
              <a:pPr eaLnBrk="1" hangingPunct="1"/>
              <a:t>44</a:t>
            </a:fld>
            <a:endParaRPr lang="en-US" altLang="en-US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59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B4F-7539-4210-B0FF-8BD84F1271A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3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C6953-9AD3-44C6-A0AE-8CEE9BD7D6B2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4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B2B8E-C326-4B2B-BA48-B5BD4CED8682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825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DC634C-875C-48A1-880A-C0045C31B29D}" type="slidenum">
              <a:rPr lang="en-US" altLang="en-US" sz="1200" b="0"/>
              <a:pPr eaLnBrk="1" hangingPunct="1"/>
              <a:t>77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16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C782-4282-49D8-A8D4-FFDCD843705C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1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55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8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77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4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F833-872B-4EF7-A959-302E96ECED5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6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25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6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7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8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ncor.us/oic200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BMI508 – Fall 2020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7 – Oct 14, 2020</a:t>
            </a:r>
            <a:br>
              <a:rPr lang="en-US" sz="9600" dirty="0"/>
            </a:br>
            <a:r>
              <a:rPr lang="en-US" dirty="0"/>
              <a:t>Using Referent Tracking for </a:t>
            </a:r>
            <a:br>
              <a:rPr lang="en-US" dirty="0"/>
            </a:br>
            <a:r>
              <a:rPr lang="en-US" dirty="0"/>
              <a:t>ontology development </a:t>
            </a:r>
            <a:br>
              <a:rPr lang="en-US" dirty="0"/>
            </a:b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Ontology is primarily about universals</a:t>
            </a:r>
            <a:endParaRPr lang="en-US" altLang="en-US" sz="3200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060362" y="2113181"/>
            <a:ext cx="155938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562732" y="1466195"/>
            <a:ext cx="2059514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Occurrent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75781" idx="0"/>
            <a:endCxn id="19" idx="2"/>
          </p:cNvCxnSpPr>
          <p:nvPr/>
        </p:nvCxnSpPr>
        <p:spPr bwMode="auto">
          <a:xfrm flipV="1">
            <a:off x="1123867" y="2760167"/>
            <a:ext cx="1716188" cy="4295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7" idx="0"/>
            <a:endCxn id="19" idx="2"/>
          </p:cNvCxnSpPr>
          <p:nvPr/>
        </p:nvCxnSpPr>
        <p:spPr bwMode="auto">
          <a:xfrm flipH="1" flipV="1">
            <a:off x="2840055" y="2760167"/>
            <a:ext cx="1392631" cy="403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2840055" y="1789688"/>
            <a:ext cx="2722677" cy="323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18" idx="0"/>
            <a:endCxn id="20" idx="2"/>
          </p:cNvCxnSpPr>
          <p:nvPr/>
        </p:nvCxnSpPr>
        <p:spPr bwMode="auto">
          <a:xfrm flipH="1" flipV="1">
            <a:off x="6592489" y="2113181"/>
            <a:ext cx="1172814" cy="509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18" idx="1"/>
            <a:endCxn id="19" idx="3"/>
          </p:cNvCxnSpPr>
          <p:nvPr/>
        </p:nvCxnSpPr>
        <p:spPr bwMode="auto">
          <a:xfrm flipH="1" flipV="1">
            <a:off x="3619748" y="2436674"/>
            <a:ext cx="3151110" cy="7818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18341" y="222757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occupies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507481" y="141913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23867" y="256667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67084" y="260461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73366" y="20449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762000"/>
            <a:ext cx="9123245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379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762000"/>
            <a:ext cx="9123245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426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they relate to each other:</a:t>
            </a:r>
          </a:p>
        </p:txBody>
      </p:sp>
    </p:spTree>
    <p:extLst>
      <p:ext uri="{BB962C8B-B14F-4D97-AF65-F5344CB8AC3E}">
        <p14:creationId xmlns:p14="http://schemas.microsoft.com/office/powerpoint/2010/main" val="322354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12836" y="4057998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75783" name="AutoShape 7"/>
          <p:cNvCxnSpPr>
            <a:cxnSpLocks noChangeShapeType="1"/>
            <a:stCxn id="75780" idx="0"/>
            <a:endCxn id="75781" idx="2"/>
          </p:cNvCxnSpPr>
          <p:nvPr/>
        </p:nvCxnSpPr>
        <p:spPr bwMode="auto">
          <a:xfrm flipV="1">
            <a:off x="1112706" y="3836670"/>
            <a:ext cx="11161" cy="141527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2" name="AutoShape 7"/>
          <p:cNvCxnSpPr>
            <a:cxnSpLocks noChangeShapeType="1"/>
            <a:stCxn id="14" idx="0"/>
            <a:endCxn id="17" idx="2"/>
          </p:cNvCxnSpPr>
          <p:nvPr/>
        </p:nvCxnSpPr>
        <p:spPr bwMode="auto">
          <a:xfrm flipH="1" flipV="1">
            <a:off x="4232686" y="3810845"/>
            <a:ext cx="1" cy="117696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7"/>
          <p:cNvCxnSpPr>
            <a:cxnSpLocks noChangeShapeType="1"/>
            <a:stCxn id="15" idx="0"/>
            <a:endCxn id="18" idx="2"/>
          </p:cNvCxnSpPr>
          <p:nvPr/>
        </p:nvCxnSpPr>
        <p:spPr bwMode="auto">
          <a:xfrm flipV="1">
            <a:off x="7765303" y="3814415"/>
            <a:ext cx="0" cy="11297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255964" y="4086796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816477" y="4081652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26195" y="215262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they are instances of …</a:t>
            </a:r>
          </a:p>
        </p:txBody>
      </p:sp>
    </p:spTree>
    <p:extLst>
      <p:ext uri="{BB962C8B-B14F-4D97-AF65-F5344CB8AC3E}">
        <p14:creationId xmlns:p14="http://schemas.microsoft.com/office/powerpoint/2010/main" val="404729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/ Ontology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60362" y="2113181"/>
            <a:ext cx="155938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62732" y="1466195"/>
            <a:ext cx="2059514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Occurrent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 bwMode="auto">
          <a:xfrm flipV="1">
            <a:off x="1123867" y="2760167"/>
            <a:ext cx="1716188" cy="4295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6" idx="0"/>
            <a:endCxn id="8" idx="2"/>
          </p:cNvCxnSpPr>
          <p:nvPr/>
        </p:nvCxnSpPr>
        <p:spPr bwMode="auto">
          <a:xfrm flipH="1" flipV="1">
            <a:off x="2840055" y="2760167"/>
            <a:ext cx="1392631" cy="403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0"/>
            <a:endCxn id="9" idx="1"/>
          </p:cNvCxnSpPr>
          <p:nvPr/>
        </p:nvCxnSpPr>
        <p:spPr bwMode="auto">
          <a:xfrm flipV="1">
            <a:off x="2840055" y="1789688"/>
            <a:ext cx="2722677" cy="323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0"/>
            <a:endCxn id="9" idx="2"/>
          </p:cNvCxnSpPr>
          <p:nvPr/>
        </p:nvCxnSpPr>
        <p:spPr bwMode="auto">
          <a:xfrm flipH="1" flipV="1">
            <a:off x="6592489" y="2113181"/>
            <a:ext cx="1172814" cy="509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7" idx="1"/>
            <a:endCxn id="8" idx="3"/>
          </p:cNvCxnSpPr>
          <p:nvPr/>
        </p:nvCxnSpPr>
        <p:spPr bwMode="auto">
          <a:xfrm flipH="1" flipV="1">
            <a:off x="3619748" y="2436674"/>
            <a:ext cx="3151110" cy="7818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18341" y="222757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occupies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7481" y="141913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867" y="256667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7084" y="260461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366" y="20449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12836" y="4057998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26" name="AutoShape 7"/>
          <p:cNvCxnSpPr>
            <a:cxnSpLocks noChangeShapeType="1"/>
            <a:stCxn id="23" idx="0"/>
            <a:endCxn id="20" idx="2"/>
          </p:cNvCxnSpPr>
          <p:nvPr/>
        </p:nvCxnSpPr>
        <p:spPr bwMode="auto">
          <a:xfrm flipV="1">
            <a:off x="1112706" y="3836670"/>
            <a:ext cx="11161" cy="141527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9" name="AutoShape 7"/>
          <p:cNvCxnSpPr>
            <a:cxnSpLocks noChangeShapeType="1"/>
            <a:stCxn id="27" idx="0"/>
            <a:endCxn id="21" idx="2"/>
          </p:cNvCxnSpPr>
          <p:nvPr/>
        </p:nvCxnSpPr>
        <p:spPr bwMode="auto">
          <a:xfrm flipH="1" flipV="1">
            <a:off x="4232686" y="3810845"/>
            <a:ext cx="1" cy="117696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/>
          <p:cNvCxnSpPr>
            <a:cxnSpLocks noChangeShapeType="1"/>
            <a:stCxn id="28" idx="0"/>
            <a:endCxn id="22" idx="2"/>
          </p:cNvCxnSpPr>
          <p:nvPr/>
        </p:nvCxnSpPr>
        <p:spPr bwMode="auto">
          <a:xfrm flipV="1">
            <a:off x="7765303" y="3814415"/>
            <a:ext cx="0" cy="11297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255964" y="4086796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816477" y="4081652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367466" y="5956806"/>
            <a:ext cx="106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5732" y="502596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Different interpretations are possible depending on which terms intend particulars and which universals,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Importance of being clear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International Classification of Headache Disorders has</a:t>
            </a:r>
          </a:p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 indent="-742950">
              <a:buFontTx/>
              <a:buNone/>
            </a:pPr>
            <a:r>
              <a:rPr lang="en-US" altLang="en-US" dirty="0"/>
              <a:t>Imagine three patients: </a:t>
            </a:r>
          </a:p>
          <a:p>
            <a:pPr lvl="1" indent="-396875"/>
            <a:r>
              <a:rPr lang="en-US" altLang="en-US" sz="2000" dirty="0"/>
              <a:t>all three have continuously pain,</a:t>
            </a:r>
          </a:p>
          <a:p>
            <a:pPr lvl="1" indent="-396875"/>
            <a:r>
              <a:rPr lang="en-US" altLang="en-US" sz="2000" dirty="0"/>
              <a:t>the first one has always pain which presents itself in the same way,</a:t>
            </a:r>
          </a:p>
          <a:p>
            <a:pPr lvl="1" indent="-396875"/>
            <a:r>
              <a:rPr lang="en-US" altLang="en-US" sz="2000" dirty="0"/>
              <a:t>the second one has also always pain which presents itself in the same way, but in a different way than in the first patient,</a:t>
            </a:r>
          </a:p>
          <a:p>
            <a:pPr lvl="1" indent="-396875"/>
            <a:r>
              <a:rPr lang="en-US" altLang="en-US" sz="2000" dirty="0"/>
              <a:t>the third one’s pain presents itself sometimes like in the first patient, sometimes like in the second patient, and sometimes different from those.</a:t>
            </a:r>
          </a:p>
          <a:p>
            <a:pPr lvl="1" indent="-742950">
              <a:buFontTx/>
              <a:buNone/>
            </a:pPr>
            <a:r>
              <a:rPr lang="en-US" altLang="en-US" dirty="0"/>
              <a:t>Which patients satisfy the definition for PIFP ?</a:t>
            </a:r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Talking about particulars or types?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‘</a:t>
            </a:r>
            <a:r>
              <a:rPr lang="en-US" altLang="en-US" i="1"/>
              <a:t>Persistent idiopathic facial pain (PIFP)</a:t>
            </a:r>
            <a:r>
              <a:rPr lang="en-US" altLang="en-US"/>
              <a:t>’ </a:t>
            </a:r>
          </a:p>
          <a:p>
            <a:pPr lvl="1">
              <a:buFontTx/>
              <a:buNone/>
            </a:pPr>
            <a:r>
              <a:rPr lang="en-US" altLang="en-US"/>
              <a:t>= ‘</a:t>
            </a:r>
            <a:r>
              <a:rPr lang="en-US" altLang="en-US" i="1"/>
              <a:t>persistent facial pain with varying presentations …’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825" y="4170905"/>
            <a:ext cx="6884609" cy="2018272"/>
            <a:chOff x="1305263" y="4170301"/>
            <a:chExt cx="6884302" cy="2019451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263" y="4170301"/>
              <a:ext cx="66724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963" y="4170301"/>
              <a:ext cx="46817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H="1" flipV="1">
              <a:off x="5541720" y="4170301"/>
              <a:ext cx="243596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H="1" flipV="1">
              <a:off x="7796810" y="4170301"/>
              <a:ext cx="18087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046146" y="464787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347836" y="47667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640195" y="487660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884184" y="444803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583846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7867040" y="4312724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825" y="4170905"/>
            <a:ext cx="6491838" cy="2035236"/>
            <a:chOff x="1305263" y="4170300"/>
            <a:chExt cx="6491525" cy="203576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263" y="4170301"/>
              <a:ext cx="3310462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4615725" y="4170300"/>
              <a:ext cx="3181063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3048354" y="5486137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3359375" y="56292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3726378" y="57536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410111" y="433800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224091" y="448189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043431" y="460659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200400"/>
            <a:ext cx="8704397" cy="1422400"/>
            <a:chOff x="114992" y="3340349"/>
            <a:chExt cx="870327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635269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persistent</a:t>
              </a:r>
            </a:p>
            <a:p>
              <a:pPr eaLnBrk="1" hangingPunct="1"/>
              <a:r>
                <a:rPr lang="en-US" altLang="en-US" dirty="0"/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9"/>
            <a:ext cx="9149159" cy="1376666"/>
            <a:chOff x="0" y="5290457"/>
            <a:chExt cx="9149860" cy="1377365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784600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my </a:t>
              </a:r>
              <a:r>
                <a:rPr lang="en-US" altLang="en-US" dirty="0" err="1">
                  <a:solidFill>
                    <a:srgbClr val="FF0000"/>
                  </a:solidFill>
                </a:rPr>
                <a:t>painings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4005696" y="6205923"/>
              <a:ext cx="1750934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FF00"/>
                  </a:solidFill>
                </a:rPr>
                <a:t>his </a:t>
              </a:r>
              <a:r>
                <a:rPr lang="en-US" altLang="en-US" dirty="0" err="1">
                  <a:solidFill>
                    <a:srgbClr val="00FF00"/>
                  </a:solidFill>
                </a:rPr>
                <a:t>painings</a:t>
              </a:r>
              <a:endParaRPr lang="en-US" altLang="en-US" dirty="0">
                <a:solidFill>
                  <a:srgbClr val="00FF00"/>
                </a:solidFill>
              </a:endParaRP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7337174" y="6188951"/>
              <a:ext cx="1812686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C000"/>
                  </a:solidFill>
                </a:rPr>
                <a:t>her </a:t>
              </a:r>
              <a:r>
                <a:rPr lang="en-US" altLang="en-US" dirty="0" err="1">
                  <a:solidFill>
                    <a:srgbClr val="FFC000"/>
                  </a:solidFill>
                </a:rPr>
                <a:t>painings</a:t>
              </a:r>
              <a:endParaRPr lang="en-US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parti</a:t>
              </a:r>
              <a:r>
                <a:rPr lang="en-US" altLang="en-US" dirty="0">
                  <a:solidFill>
                    <a:schemeClr val="bg1"/>
                  </a:solidFill>
                </a:rPr>
                <a:t>-</a:t>
              </a:r>
            </a:p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culars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/>
            <a:r>
              <a:rPr lang="en-US" altLang="en-US" sz="2400" i="1" dirty="0"/>
              <a:t>if the description is about types, then the </a:t>
            </a:r>
            <a:r>
              <a:rPr lang="en-US" altLang="en-US" sz="2400" i="1" dirty="0">
                <a:solidFill>
                  <a:srgbClr val="FF0000"/>
                </a:solidFill>
              </a:rPr>
              <a:t>three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00FF00"/>
                </a:solidFill>
              </a:rPr>
              <a:t>pains</a:t>
            </a:r>
            <a:r>
              <a:rPr lang="en-US" altLang="en-US" sz="2400" i="1" dirty="0"/>
              <a:t> fall under PIFP.</a:t>
            </a:r>
          </a:p>
          <a:p>
            <a:pPr lvl="1"/>
            <a:r>
              <a:rPr lang="en-US" altLang="en-US" sz="2400" i="1" dirty="0"/>
              <a:t>if the description is about (arbitrary) particulars, then only </a:t>
            </a:r>
            <a:r>
              <a:rPr lang="en-US" altLang="en-US" sz="2400" i="1" dirty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/>
              <a:t> falls under PIFP.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497319" cy="2514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altLang="en-US" dirty="0"/>
              <a:t>Talking about particulars or types?</a:t>
            </a:r>
          </a:p>
        </p:txBody>
      </p:sp>
    </p:spTree>
    <p:extLst>
      <p:ext uri="{BB962C8B-B14F-4D97-AF65-F5344CB8AC3E}">
        <p14:creationId xmlns:p14="http://schemas.microsoft.com/office/powerpoint/2010/main" val="13106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the authors run together forms of speech governed by different logical rules.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Basic principles governing reality relevant to Referent Tracking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Representing portions of reality through Referent Tracking assertions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6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these assertions?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‘Stating that (sleep) bruxism is a behavior in no way precludes the possibility (at some to-be-specified and validated cut point) of it being more than a behavior, either a risk factor or disorder’.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‘Bruxism is a continuously distributed behavior’</a:t>
            </a:r>
            <a:endParaRPr lang="en-US" dirty="0"/>
          </a:p>
          <a:p>
            <a:pPr marL="1657350" lvl="4" indent="0"/>
            <a:endParaRPr lang="en-US" sz="1800" i="0" dirty="0"/>
          </a:p>
          <a:p>
            <a:pPr marL="1657350" lvl="4" indent="0"/>
            <a:endParaRPr lang="en-US" sz="1800" i="0" dirty="0"/>
          </a:p>
          <a:p>
            <a:pPr marL="1657350" lvl="4" indent="0"/>
            <a:r>
              <a:rPr lang="en-US" sz="1400" i="0" dirty="0"/>
              <a:t>Raphael KG, Santiago V, </a:t>
            </a:r>
            <a:r>
              <a:rPr lang="en-US" sz="1400" i="0" dirty="0" err="1"/>
              <a:t>Lobbezoo</a:t>
            </a:r>
            <a:r>
              <a:rPr lang="en-US" sz="1400" i="0" dirty="0"/>
              <a:t> F. Bruxism is a continuously distributed </a:t>
            </a:r>
            <a:r>
              <a:rPr lang="en-US" sz="1400" i="0" dirty="0" err="1"/>
              <a:t>behaviour</a:t>
            </a:r>
            <a:r>
              <a:rPr lang="en-US" sz="1400" i="0" dirty="0"/>
              <a:t>, but disorder decisions are dichotomous (Response to letter by </a:t>
            </a:r>
            <a:r>
              <a:rPr lang="en-US" sz="1400" i="0" dirty="0" err="1"/>
              <a:t>Manfredini</a:t>
            </a:r>
            <a:r>
              <a:rPr lang="en-US" sz="1400" i="0" dirty="0"/>
              <a:t>, De </a:t>
            </a:r>
            <a:r>
              <a:rPr lang="en-US" sz="1400" i="0" dirty="0" err="1"/>
              <a:t>Laat</a:t>
            </a:r>
            <a:r>
              <a:rPr lang="en-US" sz="1400" i="0" dirty="0"/>
              <a:t>, </a:t>
            </a:r>
            <a:r>
              <a:rPr lang="en-US" sz="1400" i="0" dirty="0" err="1"/>
              <a:t>Winocur</a:t>
            </a:r>
            <a:r>
              <a:rPr lang="en-US" sz="1400" i="0" dirty="0"/>
              <a:t>, &amp; </a:t>
            </a:r>
            <a:r>
              <a:rPr lang="en-US" sz="1400" i="0" dirty="0" err="1"/>
              <a:t>Ahlberg</a:t>
            </a:r>
            <a:r>
              <a:rPr lang="en-US" sz="1400" i="0" dirty="0"/>
              <a:t> (2016)). J Oral </a:t>
            </a:r>
            <a:r>
              <a:rPr lang="en-US" sz="1400" i="0" dirty="0" err="1"/>
              <a:t>Rehabil</a:t>
            </a:r>
            <a:r>
              <a:rPr lang="en-US" sz="1400" i="0" dirty="0"/>
              <a:t>. 2016 Oct;43(10):802-3. 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</p:spTree>
    <p:extLst>
      <p:ext uri="{BB962C8B-B14F-4D97-AF65-F5344CB8AC3E}">
        <p14:creationId xmlns:p14="http://schemas.microsoft.com/office/powerpoint/2010/main" val="1393215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25" name="Straight Arrow Connector 24"/>
          <p:cNvCxnSpPr>
            <a:stCxn id="27" idx="3"/>
            <a:endCxn id="2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</p:spTree>
    <p:extLst>
      <p:ext uri="{BB962C8B-B14F-4D97-AF65-F5344CB8AC3E}">
        <p14:creationId xmlns:p14="http://schemas.microsoft.com/office/powerpoint/2010/main" val="192793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</p:spTree>
    <p:extLst>
      <p:ext uri="{BB962C8B-B14F-4D97-AF65-F5344CB8AC3E}">
        <p14:creationId xmlns:p14="http://schemas.microsoft.com/office/powerpoint/2010/main" val="301402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8443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911021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87578" y="242316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52007" y="239903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4734" y="4903112"/>
            <a:ext cx="4194969" cy="830997"/>
          </a:xfrm>
          <a:prstGeom prst="rect">
            <a:avLst/>
          </a:prstGeom>
          <a:solidFill>
            <a:srgbClr val="1FE115"/>
          </a:solidFill>
          <a:ln>
            <a:solidFill>
              <a:srgbClr val="1FE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is ‘in’ all particulars that are </a:t>
            </a:r>
            <a:r>
              <a:rPr lang="en-US" dirty="0">
                <a:solidFill>
                  <a:schemeClr val="tx1"/>
                </a:solidFill>
              </a:rPr>
              <a:t>instances of bruxism</a:t>
            </a: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 bwMode="auto">
          <a:xfrm flipH="1" flipV="1">
            <a:off x="2656340" y="3481978"/>
            <a:ext cx="1468394" cy="18366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 flipV="1">
            <a:off x="8319703" y="3457848"/>
            <a:ext cx="301066" cy="1860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7840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41825" y="4036060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786392" y="2324393"/>
            <a:ext cx="2189391" cy="151100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8988" y="4953000"/>
            <a:ext cx="4711611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 ‘in’ no particular at all!!!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Is rather a ‘type of universal’, 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construct outside the particular/universal realm.</a:t>
            </a:r>
          </a:p>
        </p:txBody>
      </p:sp>
      <p:cxnSp>
        <p:nvCxnSpPr>
          <p:cNvPr id="31" name="Elbow Connector 30"/>
          <p:cNvCxnSpPr>
            <a:stCxn id="26" idx="3"/>
            <a:endCxn id="27" idx="1"/>
          </p:cNvCxnSpPr>
          <p:nvPr/>
        </p:nvCxnSpPr>
        <p:spPr bwMode="auto">
          <a:xfrm rot="5400000">
            <a:off x="2941149" y="4571958"/>
            <a:ext cx="2123712" cy="208033"/>
          </a:xfrm>
          <a:prstGeom prst="bentConnector4">
            <a:avLst>
              <a:gd name="adj1" fmla="val 478"/>
              <a:gd name="adj2" fmla="val 20988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64913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4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80" y="2231592"/>
            <a:ext cx="2398038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Continuously distributed</a:t>
            </a:r>
          </a:p>
          <a:p>
            <a:pPr algn="ctr"/>
            <a:r>
              <a:rPr lang="en-US" sz="1600" dirty="0"/>
              <a:t>quality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6306" y="2760061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00" y="2915101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480" y="261869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Looks fine at first glance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850" y="2131368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258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RT’s foundation: Ontological Realism</a:t>
            </a:r>
            <a:br>
              <a:rPr lang="en-US" altLang="en-US" sz="3500" dirty="0"/>
            </a:br>
            <a:r>
              <a:rPr lang="en-US" altLang="en-US" sz="3500" dirty="0"/>
              <a:t>what it commits to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01047" y="37338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744277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formal 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26176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262437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234591"/>
            <a:ext cx="2230435" cy="209014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235378"/>
            <a:ext cx="2798763" cy="208922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657599"/>
            <a:ext cx="2458088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657600"/>
            <a:ext cx="5410200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310515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310515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7"/>
            <a:ext cx="2438400" cy="689649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66970" y="3757108"/>
            <a:ext cx="3415029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47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80" y="2231592"/>
            <a:ext cx="2398038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Continuously distributed</a:t>
            </a:r>
          </a:p>
          <a:p>
            <a:pPr algn="ctr"/>
            <a:r>
              <a:rPr lang="en-US" sz="1600" dirty="0"/>
              <a:t>quality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6306" y="2760061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00" y="2915101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131386" y="2158663"/>
            <a:ext cx="2803195" cy="12038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124200" y="2133600"/>
            <a:ext cx="2803195" cy="12038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34" idx="1"/>
            <a:endCxn id="25" idx="1"/>
          </p:cNvCxnSpPr>
          <p:nvPr/>
        </p:nvCxnSpPr>
        <p:spPr bwMode="auto">
          <a:xfrm rot="10800000" flipH="1">
            <a:off x="1039704" y="2555085"/>
            <a:ext cx="2303376" cy="3658430"/>
          </a:xfrm>
          <a:prstGeom prst="bentConnector3">
            <a:avLst>
              <a:gd name="adj1" fmla="val -9925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855194" y="3534834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88607" y="3337407"/>
            <a:ext cx="1104436" cy="5093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14107" y="3347549"/>
            <a:ext cx="1159088" cy="4767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421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981079" y="281398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0970" y="393436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314290" y="394834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64" name="Straight Arrow Connector 63"/>
          <p:cNvCxnSpPr>
            <a:stCxn id="62" idx="0"/>
            <a:endCxn id="60" idx="2"/>
          </p:cNvCxnSpPr>
          <p:nvPr/>
        </p:nvCxnSpPr>
        <p:spPr>
          <a:xfrm flipV="1">
            <a:off x="1632419" y="332476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0"/>
            <a:endCxn id="60" idx="2"/>
          </p:cNvCxnSpPr>
          <p:nvPr/>
        </p:nvCxnSpPr>
        <p:spPr>
          <a:xfrm flipV="1">
            <a:off x="4666879" y="332476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78680" y="231671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81079" y="180594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06081" y="393436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69" name="Straight Arrow Connector 68"/>
          <p:cNvCxnSpPr>
            <a:stCxn id="68" idx="0"/>
            <a:endCxn id="60" idx="2"/>
          </p:cNvCxnSpPr>
          <p:nvPr/>
        </p:nvCxnSpPr>
        <p:spPr>
          <a:xfrm flipH="1" flipV="1">
            <a:off x="4666880" y="332476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93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79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4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50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41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27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12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98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36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22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085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294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1584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079" y="281398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93436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90" y="394834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9" name="Straight Arrow Connector 8"/>
          <p:cNvCxnSpPr>
            <a:stCxn id="6" idx="0"/>
            <a:endCxn id="5" idx="2"/>
          </p:cNvCxnSpPr>
          <p:nvPr/>
        </p:nvCxnSpPr>
        <p:spPr>
          <a:xfrm flipV="1">
            <a:off x="1632419" y="332476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5" idx="2"/>
          </p:cNvCxnSpPr>
          <p:nvPr/>
        </p:nvCxnSpPr>
        <p:spPr>
          <a:xfrm flipV="1">
            <a:off x="4666879" y="332476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78680" y="231671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1079" y="180594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06081" y="393436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33" name="Straight Arrow Connector 32"/>
          <p:cNvCxnSpPr>
            <a:stCxn id="30" idx="0"/>
            <a:endCxn id="5" idx="2"/>
          </p:cNvCxnSpPr>
          <p:nvPr/>
        </p:nvCxnSpPr>
        <p:spPr>
          <a:xfrm flipH="1" flipV="1">
            <a:off x="4666880" y="332476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3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64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50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41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2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98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36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22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085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94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99135" y="567570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year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77244" y="566808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month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688046" y="566808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week</a:t>
            </a:r>
          </a:p>
        </p:txBody>
      </p:sp>
    </p:spTree>
    <p:extLst>
      <p:ext uri="{BB962C8B-B14F-4D97-AF65-F5344CB8AC3E}">
        <p14:creationId xmlns:p14="http://schemas.microsoft.com/office/powerpoint/2010/main" val="1813002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authors run together forms of speech governed by different logical rules.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Representing data by using names of universals (types, classes, ‘concepts’, … in general) without identifying the particulars that are instances of these universals induces ambiguities.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0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2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interpretation of ‘diagnoses’ in EHRs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most (probably all) EHRs: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There is </a:t>
            </a:r>
            <a:r>
              <a:rPr lang="en-US" b="1" i="1" u="sng" dirty="0">
                <a:solidFill>
                  <a:srgbClr val="FFFF00"/>
                </a:solidFill>
              </a:rPr>
              <a:t>some</a:t>
            </a:r>
            <a:r>
              <a:rPr lang="en-US" dirty="0"/>
              <a:t> disorder/disease/disease-course in the patient which on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date-time was diagnosed by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clinician as being of a sort described by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ICD/SNOMED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some (probably most), but rarely used by clinicians: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date-time that ‘some d/d/dc’ is assumed to have started.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0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consequence: several ambiguities!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6940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1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2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43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69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6936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7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8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6939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70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6932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3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4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35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71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6928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9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0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1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72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3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4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5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6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 dirty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7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8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6879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6880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1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2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3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6884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6924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5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6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7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5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6920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1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2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3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6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6916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7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8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9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7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6912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3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4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5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8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6908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9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0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1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9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6904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5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6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0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90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6900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1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2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3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91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6896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 dirty="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7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8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9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92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3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4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6895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8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Identification of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5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Identification of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interest’;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/>
            <a:r>
              <a:rPr lang="en-US" sz="2800" dirty="0"/>
              <a:t>EHRs do this for patients, clinicians, encounters, diagnoses, but … </a:t>
            </a:r>
            <a:r>
              <a:rPr lang="en-US" sz="2800" dirty="0">
                <a:solidFill>
                  <a:srgbClr val="FFFF00"/>
                </a:solidFill>
              </a:rPr>
              <a:t>NOT for disorders, diseases, or disease courses</a:t>
            </a:r>
            <a:r>
              <a:rPr lang="en-US" sz="28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Ontological Realism:</a:t>
            </a:r>
            <a:br>
              <a:rPr lang="en-US" altLang="en-US" sz="3500" dirty="0"/>
            </a:br>
            <a:r>
              <a:rPr lang="en-US" altLang="en-US" sz="3500" dirty="0">
                <a:solidFill>
                  <a:srgbClr val="92D050"/>
                </a:solidFill>
              </a:rPr>
              <a:t>Basic Formal Ontology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01047" y="37338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744277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2D050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formal 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26176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2D050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262437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92D050"/>
                </a:solidFill>
              </a:rPr>
              <a:t>occurrents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234591"/>
            <a:ext cx="2230435" cy="2090142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235378"/>
            <a:ext cx="2798763" cy="2089222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657599"/>
            <a:ext cx="2458088" cy="2819400"/>
          </a:xfrm>
          <a:prstGeom prst="rect">
            <a:avLst/>
          </a:prstGeom>
          <a:noFill/>
          <a:ln w="28575" algn="ctr">
            <a:solidFill>
              <a:srgbClr val="92D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657600"/>
            <a:ext cx="5410200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310515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310515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7"/>
            <a:ext cx="2438400" cy="689649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66970" y="3757108"/>
            <a:ext cx="3415029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699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interpretation of ‘diagnoses’ in EHRs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most (probably all) EHRs: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There is </a:t>
            </a:r>
            <a:r>
              <a:rPr lang="en-US" b="1" i="1" u="sng" dirty="0">
                <a:solidFill>
                  <a:srgbClr val="FFFF00"/>
                </a:solidFill>
              </a:rPr>
              <a:t>some</a:t>
            </a:r>
            <a:r>
              <a:rPr lang="en-US" dirty="0"/>
              <a:t> disorder/disease/disease-course in the patient which on this date-time was diagnosed by this clinician as being of a sort described by this ICD/SNOMED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some (probably most), but rarely used by clinicians: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Date-time that ‘some d/d/dc’ is assumed to have started.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 RT-systems: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There is </a:t>
            </a:r>
            <a:r>
              <a:rPr lang="en-US" sz="2800" b="1" i="1" u="sng" dirty="0">
                <a:solidFill>
                  <a:srgbClr val="FFFF00"/>
                </a:solidFill>
              </a:rPr>
              <a:t>this</a:t>
            </a:r>
            <a:r>
              <a:rPr lang="en-US" sz="2800" b="1" dirty="0"/>
              <a:t> d/d/dc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in the patient which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5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Universals versus particulars: a sad example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1294" y="6198853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Linguistic denotations (names) are too cumbersome</a:t>
            </a:r>
          </a:p>
        </p:txBody>
      </p:sp>
      <p:sp>
        <p:nvSpPr>
          <p:cNvPr id="5" name="Right Arrow 4"/>
          <p:cNvSpPr/>
          <p:nvPr/>
        </p:nvSpPr>
        <p:spPr bwMode="auto">
          <a:xfrm rot="14989710">
            <a:off x="1544886" y="5421949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843330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6200000">
            <a:off x="6443896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1" y="1557218"/>
            <a:ext cx="7086600" cy="39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1" y="1557218"/>
            <a:ext cx="7086600" cy="3914244"/>
          </a:xfrm>
          <a:prstGeom prst="rect">
            <a:avLst/>
          </a:prstGeom>
        </p:spPr>
      </p:pic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Solution: use IUIs to denote particulars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06132" y="6329346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Unique Identifiers</a:t>
            </a:r>
          </a:p>
        </p:txBody>
      </p:sp>
      <p:sp>
        <p:nvSpPr>
          <p:cNvPr id="5" name="Right Arrow 4"/>
          <p:cNvSpPr/>
          <p:nvPr/>
        </p:nvSpPr>
        <p:spPr bwMode="auto">
          <a:xfrm rot="13475844">
            <a:off x="1556982" y="5644379"/>
            <a:ext cx="1267641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843330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8237220">
            <a:off x="5988150" y="5695451"/>
            <a:ext cx="1231353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90600" y="4572000"/>
            <a:ext cx="15240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00430" y="4371271"/>
            <a:ext cx="1376370" cy="989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62382" y="4343775"/>
            <a:ext cx="1710018" cy="989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355979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err="1"/>
              <a:t>Key</a:t>
            </a:r>
            <a:r>
              <a:rPr lang="nl-BE" altLang="en-US" dirty="0"/>
              <a:t> RT </a:t>
            </a:r>
            <a:r>
              <a:rPr lang="nl-BE" altLang="en-US" dirty="0" err="1"/>
              <a:t>mechanism</a:t>
            </a:r>
            <a:r>
              <a:rPr lang="nl-BE" altLang="en-US" dirty="0"/>
              <a:t>: IUI </a:t>
            </a:r>
            <a:r>
              <a:rPr lang="nl-BE" altLang="en-US" i="1" dirty="0" err="1"/>
              <a:t>assignment</a:t>
            </a:r>
            <a:endParaRPr lang="nl-NL" altLang="en-US" i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en-US" dirty="0"/>
              <a:t>= </a:t>
            </a:r>
            <a:r>
              <a:rPr lang="nl-BE" altLang="en-US" dirty="0" err="1"/>
              <a:t>an</a:t>
            </a:r>
            <a:r>
              <a:rPr lang="nl-BE" altLang="en-US" dirty="0"/>
              <a:t> </a:t>
            </a:r>
            <a:r>
              <a:rPr lang="nl-BE" altLang="en-US" b="1" u="sng" dirty="0"/>
              <a:t>a</a:t>
            </a:r>
            <a:r>
              <a:rPr lang="nl-NL" altLang="en-US" b="1" u="sng" dirty="0" err="1"/>
              <a:t>ct</a:t>
            </a:r>
            <a:r>
              <a:rPr lang="nl-NL" altLang="en-US" dirty="0"/>
              <a:t> </a:t>
            </a:r>
            <a:r>
              <a:rPr lang="nl-NL" altLang="en-US" dirty="0" err="1"/>
              <a:t>carried</a:t>
            </a:r>
            <a:r>
              <a:rPr lang="nl-NL" altLang="en-US" dirty="0"/>
              <a:t> out </a:t>
            </a:r>
            <a:r>
              <a:rPr lang="nl-NL" altLang="en-US" dirty="0" err="1"/>
              <a:t>by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first </a:t>
            </a:r>
            <a:r>
              <a:rPr lang="nl-BE" altLang="en-US" dirty="0"/>
              <a:t>‘</a:t>
            </a:r>
            <a:r>
              <a:rPr lang="nl-NL" altLang="en-US" dirty="0" err="1"/>
              <a:t>cognitive</a:t>
            </a:r>
            <a:r>
              <a:rPr lang="nl-NL" altLang="en-US" dirty="0"/>
              <a:t> agent</a:t>
            </a:r>
            <a:r>
              <a:rPr lang="nl-BE" altLang="en-US" dirty="0"/>
              <a:t>’</a:t>
            </a:r>
            <a:r>
              <a:rPr lang="nl-NL" altLang="en-US" dirty="0"/>
              <a:t> feel</a:t>
            </a:r>
            <a:r>
              <a:rPr lang="nl-BE" altLang="en-US" dirty="0" err="1"/>
              <a:t>ing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need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acknowledge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existence</a:t>
            </a:r>
            <a:r>
              <a:rPr lang="nl-NL" altLang="en-US" dirty="0"/>
              <a:t> of a </a:t>
            </a:r>
            <a:r>
              <a:rPr lang="nl-NL" altLang="en-US" dirty="0" err="1"/>
              <a:t>particular</a:t>
            </a:r>
            <a:r>
              <a:rPr lang="nl-NL" altLang="en-US" dirty="0"/>
              <a:t> </a:t>
            </a:r>
            <a:r>
              <a:rPr lang="nl-NL" altLang="en-US" dirty="0" err="1"/>
              <a:t>it</a:t>
            </a:r>
            <a:r>
              <a:rPr lang="nl-NL" altLang="en-US" dirty="0"/>
              <a:t> has </a:t>
            </a:r>
            <a:r>
              <a:rPr lang="nl-BE" altLang="en-US" dirty="0"/>
              <a:t>information </a:t>
            </a:r>
            <a:r>
              <a:rPr lang="nl-BE" altLang="en-US" dirty="0" err="1"/>
              <a:t>about</a:t>
            </a:r>
            <a:r>
              <a:rPr lang="nl-BE" altLang="en-US" dirty="0"/>
              <a:t> </a:t>
            </a:r>
            <a:r>
              <a:rPr lang="nl-NL" altLang="en-US" dirty="0" err="1"/>
              <a:t>by</a:t>
            </a:r>
            <a:r>
              <a:rPr lang="nl-NL" altLang="en-US" dirty="0"/>
              <a:t> </a:t>
            </a:r>
            <a:r>
              <a:rPr lang="nl-BE" altLang="en-US" dirty="0" err="1"/>
              <a:t>labelling</a:t>
            </a:r>
            <a:r>
              <a:rPr lang="nl-NL" altLang="en-US" dirty="0"/>
              <a:t> </a:t>
            </a:r>
            <a:r>
              <a:rPr lang="nl-BE" altLang="en-US" dirty="0" err="1"/>
              <a:t>it</a:t>
            </a:r>
            <a:r>
              <a:rPr lang="nl-BE" altLang="en-US" dirty="0"/>
              <a:t> </a:t>
            </a:r>
            <a:r>
              <a:rPr lang="nl-BE" altLang="en-US" dirty="0" err="1"/>
              <a:t>with</a:t>
            </a:r>
            <a:r>
              <a:rPr lang="nl-BE" altLang="en-US" dirty="0"/>
              <a:t> a </a:t>
            </a:r>
            <a:r>
              <a:rPr lang="nl-BE" altLang="en-US" dirty="0" err="1"/>
              <a:t>universally</a:t>
            </a:r>
            <a:r>
              <a:rPr lang="nl-BE" altLang="en-US" dirty="0"/>
              <a:t> </a:t>
            </a:r>
            <a:r>
              <a:rPr lang="nl-BE" altLang="en-US" dirty="0" err="1"/>
              <a:t>unique</a:t>
            </a:r>
            <a:r>
              <a:rPr lang="nl-BE" altLang="en-US" dirty="0"/>
              <a:t> </a:t>
            </a:r>
            <a:r>
              <a:rPr lang="nl-BE" altLang="en-US" dirty="0" err="1"/>
              <a:t>singular</a:t>
            </a:r>
            <a:r>
              <a:rPr lang="nl-BE" altLang="en-US" dirty="0"/>
              <a:t> </a:t>
            </a:r>
            <a:r>
              <a:rPr lang="nl-BE" altLang="en-US" dirty="0" err="1"/>
              <a:t>identifier</a:t>
            </a:r>
            <a:r>
              <a:rPr lang="nl-NL" altLang="en-US" dirty="0"/>
              <a:t>. </a:t>
            </a:r>
          </a:p>
          <a:p>
            <a:pPr eaLnBrk="1" hangingPunct="1"/>
            <a:r>
              <a:rPr lang="nl-NL" altLang="en-US" dirty="0"/>
              <a:t>		IUI = Instance Unique Identifier</a:t>
            </a:r>
          </a:p>
          <a:p>
            <a:pPr eaLnBrk="1" hangingPunct="1"/>
            <a:endParaRPr lang="nl-BE" altLang="en-US" dirty="0"/>
          </a:p>
          <a:p>
            <a:pPr eaLnBrk="1" hangingPunct="1"/>
            <a:r>
              <a:rPr lang="nl-BE" altLang="en-US" dirty="0"/>
              <a:t>‘</a:t>
            </a:r>
            <a:r>
              <a:rPr lang="nl-BE" altLang="en-US" dirty="0" err="1"/>
              <a:t>cognitive</a:t>
            </a:r>
            <a:r>
              <a:rPr lang="nl-BE" altLang="en-US" dirty="0"/>
              <a:t> agent’:</a:t>
            </a:r>
          </a:p>
          <a:p>
            <a:pPr lvl="1" eaLnBrk="1" hangingPunct="1"/>
            <a:r>
              <a:rPr lang="nl-BE" altLang="en-US" dirty="0"/>
              <a:t>A person;</a:t>
            </a:r>
          </a:p>
          <a:p>
            <a:pPr lvl="1" eaLnBrk="1" hangingPunct="1"/>
            <a:r>
              <a:rPr lang="nl-BE" altLang="en-US" dirty="0"/>
              <a:t>An </a:t>
            </a:r>
            <a:r>
              <a:rPr lang="nl-BE" altLang="en-US" dirty="0" err="1"/>
              <a:t>organization</a:t>
            </a:r>
            <a:r>
              <a:rPr lang="nl-BE" altLang="en-US" dirty="0"/>
              <a:t>;</a:t>
            </a:r>
          </a:p>
          <a:p>
            <a:pPr lvl="1" eaLnBrk="1" hangingPunct="1"/>
            <a:r>
              <a:rPr lang="nl-BE" altLang="en-US" dirty="0"/>
              <a:t>A device or software agent, e.g.</a:t>
            </a:r>
          </a:p>
          <a:p>
            <a:pPr lvl="2" eaLnBrk="1" hangingPunct="1"/>
            <a:r>
              <a:rPr lang="nl-BE" altLang="en-US" dirty="0"/>
              <a:t>Bank </a:t>
            </a:r>
            <a:r>
              <a:rPr lang="nl-BE" altLang="en-US" dirty="0" err="1"/>
              <a:t>note</a:t>
            </a:r>
            <a:r>
              <a:rPr lang="nl-BE" altLang="en-US" dirty="0"/>
              <a:t> printer,</a:t>
            </a:r>
          </a:p>
          <a:p>
            <a:pPr lvl="2" eaLnBrk="1" hangingPunct="1"/>
            <a:r>
              <a:rPr lang="nl-BE" altLang="en-US" dirty="0"/>
              <a:t>Image analysis software.</a:t>
            </a:r>
            <a:endParaRPr lang="nl-NL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/>
              <a:t>Criteria </a:t>
            </a:r>
            <a:r>
              <a:rPr lang="nl-BE" altLang="en-US" dirty="0" err="1"/>
              <a:t>for</a:t>
            </a:r>
            <a:r>
              <a:rPr lang="nl-BE" altLang="en-US" dirty="0"/>
              <a:t> IUI </a:t>
            </a:r>
            <a:r>
              <a:rPr lang="nl-BE" altLang="en-US" dirty="0" err="1"/>
              <a:t>assignment</a:t>
            </a:r>
            <a:endParaRPr lang="nl-NL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buFont typeface="Arial" panose="020B0604020202020204" pitchFamily="34" charset="0"/>
              <a:buChar char="•"/>
            </a:pPr>
            <a:r>
              <a:rPr lang="nl-BE" altLang="en-US" b="1" dirty="0"/>
              <a:t>The </a:t>
            </a:r>
            <a:r>
              <a:rPr lang="nl-BE" altLang="en-US" b="1" dirty="0" err="1"/>
              <a:t>particular’s</a:t>
            </a:r>
            <a:r>
              <a:rPr lang="nl-BE" altLang="en-US" b="1" dirty="0"/>
              <a:t> </a:t>
            </a:r>
            <a:r>
              <a:rPr lang="nl-BE" altLang="en-US" b="1" dirty="0" err="1"/>
              <a:t>existence</a:t>
            </a:r>
            <a:r>
              <a:rPr lang="nl-BE" altLang="en-US" b="1" dirty="0"/>
              <a:t> must </a:t>
            </a:r>
            <a:r>
              <a:rPr lang="nl-BE" altLang="en-US" b="1" dirty="0" err="1"/>
              <a:t>be</a:t>
            </a:r>
            <a:r>
              <a:rPr lang="nl-BE" altLang="en-US" b="1" dirty="0"/>
              <a:t> </a:t>
            </a:r>
            <a:r>
              <a:rPr lang="nl-BE" altLang="en-US" b="1" dirty="0" err="1"/>
              <a:t>determined</a:t>
            </a:r>
            <a:r>
              <a:rPr lang="nl-BE" altLang="en-US" dirty="0"/>
              <a:t>:</a:t>
            </a:r>
          </a:p>
          <a:p>
            <a:pPr lvl="1"/>
            <a:r>
              <a:rPr lang="nl-BE" altLang="en-US" sz="2400" dirty="0" err="1"/>
              <a:t>However</a:t>
            </a:r>
            <a:r>
              <a:rPr lang="nl-BE" altLang="en-US" sz="2400" dirty="0"/>
              <a:t>: </a:t>
            </a:r>
          </a:p>
          <a:p>
            <a:pPr lvl="2"/>
            <a:r>
              <a:rPr lang="nl-BE" altLang="en-US" sz="2000" dirty="0"/>
              <a:t>no </a:t>
            </a:r>
            <a:r>
              <a:rPr lang="nl-BE" altLang="en-US" sz="2000" dirty="0" err="1"/>
              <a:t>need</a:t>
            </a:r>
            <a:r>
              <a:rPr lang="nl-BE" altLang="en-US" sz="2000" dirty="0"/>
              <a:t> </a:t>
            </a:r>
            <a:r>
              <a:rPr lang="nl-BE" altLang="en-US" sz="2000" dirty="0" err="1"/>
              <a:t>to</a:t>
            </a:r>
            <a:r>
              <a:rPr lang="nl-BE" altLang="en-US" sz="2000" dirty="0"/>
              <a:t> </a:t>
            </a:r>
            <a:r>
              <a:rPr lang="nl-BE" altLang="en-US" sz="2000" dirty="0" err="1"/>
              <a:t>know</a:t>
            </a:r>
            <a:r>
              <a:rPr lang="nl-BE" altLang="en-US" sz="2000" dirty="0"/>
              <a:t> </a:t>
            </a:r>
            <a:r>
              <a:rPr lang="nl-BE" altLang="en-US" sz="2000" b="1" i="1" u="sng" dirty="0" err="1"/>
              <a:t>what</a:t>
            </a:r>
            <a:r>
              <a:rPr lang="nl-BE" altLang="en-US" sz="2000" dirty="0"/>
              <a:t> the </a:t>
            </a:r>
            <a:r>
              <a:rPr lang="nl-BE" altLang="en-US" sz="2000" dirty="0" err="1"/>
              <a:t>particular</a:t>
            </a:r>
            <a:r>
              <a:rPr lang="nl-BE" altLang="en-US" sz="2000" dirty="0"/>
              <a:t> </a:t>
            </a:r>
            <a:r>
              <a:rPr lang="nl-BE" altLang="en-US" sz="2000" dirty="0" err="1"/>
              <a:t>exactly</a:t>
            </a:r>
            <a:r>
              <a:rPr lang="nl-BE" altLang="en-US" sz="2000" dirty="0"/>
              <a:t> is, i.e. which universal it instantiates;</a:t>
            </a:r>
          </a:p>
          <a:p>
            <a:pPr lvl="2"/>
            <a:r>
              <a:rPr lang="nl-BE" altLang="en-US" sz="2000" dirty="0"/>
              <a:t>No need to be able to point to it precisely:</a:t>
            </a:r>
          </a:p>
          <a:p>
            <a:pPr lvl="3"/>
            <a:r>
              <a:rPr lang="nl-BE" altLang="en-US" sz="1800" dirty="0"/>
              <a:t>A member of a </a:t>
            </a:r>
            <a:r>
              <a:rPr lang="nl-BE" altLang="en-US" sz="1800" dirty="0" err="1"/>
              <a:t>specific</a:t>
            </a:r>
            <a:r>
              <a:rPr lang="nl-BE" altLang="en-US" sz="1800" dirty="0"/>
              <a:t> </a:t>
            </a:r>
            <a:r>
              <a:rPr lang="nl-BE" altLang="en-US" sz="1800" dirty="0" err="1"/>
              <a:t>organization</a:t>
            </a:r>
            <a:endParaRPr lang="nl-BE" altLang="en-US" sz="1800" dirty="0"/>
          </a:p>
          <a:p>
            <a:pPr lvl="3"/>
            <a:r>
              <a:rPr lang="nl-BE" altLang="en-US" sz="1800" dirty="0"/>
              <a:t>But: </a:t>
            </a:r>
            <a:r>
              <a:rPr lang="nl-BE" altLang="en-US" sz="1800" dirty="0" err="1"/>
              <a:t>this</a:t>
            </a:r>
            <a:r>
              <a:rPr lang="nl-BE" altLang="en-US" sz="1800" dirty="0"/>
              <a:t> is </a:t>
            </a:r>
            <a:r>
              <a:rPr lang="nl-BE" altLang="en-US" sz="1800" dirty="0" err="1"/>
              <a:t>not</a:t>
            </a:r>
            <a:r>
              <a:rPr lang="nl-BE" altLang="en-US" sz="1800" dirty="0"/>
              <a:t> a matter of </a:t>
            </a:r>
            <a:r>
              <a:rPr lang="nl-BE" altLang="en-US" sz="1800" dirty="0" err="1"/>
              <a:t>choice</a:t>
            </a:r>
            <a:r>
              <a:rPr lang="nl-BE" altLang="en-US" sz="1800" dirty="0"/>
              <a:t>, </a:t>
            </a:r>
            <a:r>
              <a:rPr lang="nl-BE" altLang="en-US" sz="1800" dirty="0" err="1"/>
              <a:t>not</a:t>
            </a:r>
            <a:r>
              <a:rPr lang="nl-BE" altLang="en-US" sz="1800" dirty="0"/>
              <a:t> ‘</a:t>
            </a:r>
            <a:r>
              <a:rPr lang="nl-BE" altLang="en-US" sz="1800" dirty="0" err="1"/>
              <a:t>any</a:t>
            </a:r>
            <a:r>
              <a:rPr lang="nl-BE" altLang="en-US" sz="1800" dirty="0"/>
              <a:t>’ out of ...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BE" altLang="en-US" b="1" dirty="0"/>
              <a:t>The </a:t>
            </a:r>
            <a:r>
              <a:rPr lang="nl-BE" altLang="en-US" b="1" dirty="0" err="1"/>
              <a:t>particular</a:t>
            </a:r>
            <a:r>
              <a:rPr lang="nl-BE" altLang="en-US" b="1" dirty="0"/>
              <a:t> </a:t>
            </a:r>
            <a:r>
              <a:rPr lang="nl-BE" altLang="en-US" b="1" dirty="0" err="1"/>
              <a:t>may</a:t>
            </a:r>
            <a:r>
              <a:rPr lang="nl-BE" altLang="en-US" b="1" dirty="0"/>
              <a:t> </a:t>
            </a:r>
            <a:r>
              <a:rPr lang="nl-BE" altLang="en-US" b="1" dirty="0" err="1"/>
              <a:t>not</a:t>
            </a:r>
            <a:r>
              <a:rPr lang="nl-BE" altLang="en-US" b="1" dirty="0"/>
              <a:t> have </a:t>
            </a:r>
            <a:r>
              <a:rPr lang="nl-BE" altLang="en-US" b="1" dirty="0" err="1"/>
              <a:t>already</a:t>
            </a:r>
            <a:r>
              <a:rPr lang="nl-BE" altLang="en-US" b="1" dirty="0"/>
              <a:t> been </a:t>
            </a:r>
            <a:r>
              <a:rPr lang="nl-BE" altLang="en-US" b="1" dirty="0" err="1"/>
              <a:t>assigned</a:t>
            </a:r>
            <a:r>
              <a:rPr lang="nl-BE" altLang="en-US" b="1" dirty="0"/>
              <a:t> a IUI.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nl-BE" altLang="en-US" b="1" dirty="0"/>
              <a:t>It must be relevant (‘of interest’) to do so:</a:t>
            </a:r>
          </a:p>
          <a:p>
            <a:pPr lvl="2"/>
            <a:r>
              <a:rPr lang="nl-BE" altLang="en-US" dirty="0"/>
              <a:t>Personal </a:t>
            </a:r>
            <a:r>
              <a:rPr lang="nl-BE" altLang="en-US" dirty="0" err="1"/>
              <a:t>decision</a:t>
            </a:r>
            <a:r>
              <a:rPr lang="nl-BE" altLang="en-US" dirty="0"/>
              <a:t>, (</a:t>
            </a:r>
            <a:r>
              <a:rPr lang="nl-BE" altLang="en-US" dirty="0" err="1"/>
              <a:t>scientific</a:t>
            </a:r>
            <a:r>
              <a:rPr lang="nl-BE" altLang="en-US" dirty="0"/>
              <a:t>) community guideline, ... </a:t>
            </a:r>
          </a:p>
          <a:p>
            <a:pPr lvl="2"/>
            <a:r>
              <a:rPr lang="nl-BE" altLang="en-US" dirty="0"/>
              <a:t>Possibilities offered by the annotation system, </a:t>
            </a:r>
          </a:p>
          <a:p>
            <a:pPr lvl="2"/>
            <a:r>
              <a:rPr lang="nl-BE" altLang="en-US" dirty="0"/>
              <a:t>If a IUI has been assigned by somebody, everybody else making statements about the particular should use it.</a:t>
            </a:r>
            <a:endParaRPr lang="nl-NL" altLang="en-US" dirty="0"/>
          </a:p>
          <a:p>
            <a:pPr marL="457200">
              <a:buFont typeface="Arial" panose="020B0604020202020204" pitchFamily="34" charset="0"/>
              <a:buChar char="•"/>
            </a:pPr>
            <a:endParaRPr lang="nl-NL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There is for any particular only one identifier within all systems in which the entity is represented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5940"/>
            <a:ext cx="8001000" cy="992460"/>
          </a:xfrm>
        </p:spPr>
        <p:txBody>
          <a:bodyPr/>
          <a:lstStyle/>
          <a:p>
            <a:r>
              <a:rPr lang="en-US" dirty="0"/>
              <a:t>             there is for any particular only one	   identifier within a given representation system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3074018" y="3248723"/>
            <a:ext cx="1319564" cy="24384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 flipV="1">
            <a:off x="2667000" y="1066800"/>
            <a:ext cx="381000" cy="41910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350940"/>
            <a:ext cx="8686800" cy="457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/>
              <a:t>Globally and Singularly Unique Identifier for a Particular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5400" y="3808140"/>
            <a:ext cx="3817620" cy="1335915"/>
            <a:chOff x="5105400" y="3808140"/>
            <a:chExt cx="3817620" cy="1335915"/>
          </a:xfrm>
        </p:grpSpPr>
        <p:sp>
          <p:nvSpPr>
            <p:cNvPr id="8" name="Right Brace 7"/>
            <p:cNvSpPr/>
            <p:nvPr/>
          </p:nvSpPr>
          <p:spPr bwMode="auto">
            <a:xfrm rot="5400000">
              <a:off x="5523570" y="3389970"/>
              <a:ext cx="306660" cy="1143000"/>
            </a:xfrm>
            <a:prstGeom prst="rightBrace">
              <a:avLst>
                <a:gd name="adj1" fmla="val 35833"/>
                <a:gd name="adj2" fmla="val 49063"/>
              </a:avLst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113020" y="4151595"/>
              <a:ext cx="3810000" cy="99246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indent="0"/>
              <a:r>
                <a:rPr lang="en-US" kern="0" dirty="0"/>
                <a:t>No two particulars have the same identifier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0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914400" y="1905000"/>
            <a:ext cx="7848600" cy="4816475"/>
            <a:chOff x="576" y="1104"/>
            <a:chExt cx="4944" cy="3034"/>
          </a:xfrm>
        </p:grpSpPr>
        <p:grpSp>
          <p:nvGrpSpPr>
            <p:cNvPr id="37914" name="Group 3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7986" name="Text Box 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7" name="Text Box 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8" name="Text Box 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9" name="Text Box 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5" name="Group 8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7982" name="Text Box 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3" name="Text Box 1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4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7985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16" name="Group 13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7978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9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0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1" name="Text Box 1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7" name="Group 18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7974" name="Text Box 1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5" name="Text Box 2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6" name="Text Box 2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7" name="Text Box 2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18" name="Text Box 23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19" name="Text Box 24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1" name="Text Box 26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2" name="Text Box 27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3" name="Text Box 28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4" name="Text Box 29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7925" name="Text Box 30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7926" name="Text Box 3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7" name="Text Box 3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8" name="Text Box 3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930" name="Group 3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7970" name="Text Box 3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1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2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3" name="Text Box 3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1" name="Group 4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7966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7" name="Text Box 4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8" name="Text Box 4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9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2" name="Group 4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7962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3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4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5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3" name="Group 5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7958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9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0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1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4" name="Group 5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7954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5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6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7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5" name="Group 6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7950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1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2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53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36" name="Group 6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7946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7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8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9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7" name="Group 70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7942" name="Text Box 71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3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4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5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38" name="Text Box 75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39" name="Text Box 76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40" name="Text Box 77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7941" name="Text Box 78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191000" y="2209800"/>
            <a:ext cx="838200" cy="4495800"/>
            <a:chOff x="2640" y="1296"/>
            <a:chExt cx="528" cy="2832"/>
          </a:xfrm>
        </p:grpSpPr>
        <p:grpSp>
          <p:nvGrpSpPr>
            <p:cNvPr id="37894" name="Group 80"/>
            <p:cNvGrpSpPr>
              <a:grpSpLocks/>
            </p:cNvGrpSpPr>
            <p:nvPr/>
          </p:nvGrpSpPr>
          <p:grpSpPr bwMode="auto">
            <a:xfrm>
              <a:off x="2640" y="1296"/>
              <a:ext cx="528" cy="528"/>
              <a:chOff x="2640" y="1296"/>
              <a:chExt cx="528" cy="528"/>
            </a:xfrm>
          </p:grpSpPr>
          <p:sp>
            <p:nvSpPr>
              <p:cNvPr id="37911" name="Rectangle 81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2" name="Rectangle 82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3" name="Rectangle 83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895" name="Rectangle 84"/>
            <p:cNvSpPr>
              <a:spLocks noChangeArrowheads="1"/>
            </p:cNvSpPr>
            <p:nvPr/>
          </p:nvSpPr>
          <p:spPr bwMode="auto">
            <a:xfrm>
              <a:off x="2640" y="3216"/>
              <a:ext cx="528" cy="144"/>
            </a:xfrm>
            <a:prstGeom prst="rect">
              <a:avLst/>
            </a:prstGeom>
            <a:solidFill>
              <a:srgbClr val="FFAD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IUI-003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896" name="Group 85"/>
            <p:cNvGrpSpPr>
              <a:grpSpLocks/>
            </p:cNvGrpSpPr>
            <p:nvPr/>
          </p:nvGrpSpPr>
          <p:grpSpPr bwMode="auto">
            <a:xfrm>
              <a:off x="2640" y="2256"/>
              <a:ext cx="528" cy="1872"/>
              <a:chOff x="2640" y="2256"/>
              <a:chExt cx="528" cy="1872"/>
            </a:xfrm>
          </p:grpSpPr>
          <p:sp>
            <p:nvSpPr>
              <p:cNvPr id="37909" name="Rectangle 86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0" name="Rectangle 87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7" name="Group 88"/>
            <p:cNvGrpSpPr>
              <a:grpSpLocks/>
            </p:cNvGrpSpPr>
            <p:nvPr/>
          </p:nvGrpSpPr>
          <p:grpSpPr bwMode="auto">
            <a:xfrm>
              <a:off x="2640" y="2064"/>
              <a:ext cx="528" cy="1872"/>
              <a:chOff x="2640" y="2064"/>
              <a:chExt cx="528" cy="1872"/>
            </a:xfrm>
          </p:grpSpPr>
          <p:sp>
            <p:nvSpPr>
              <p:cNvPr id="37906" name="Rectangle 8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7" name="Rectangle 90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8" name="Rectangle 9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8" name="Group 92"/>
            <p:cNvGrpSpPr>
              <a:grpSpLocks/>
            </p:cNvGrpSpPr>
            <p:nvPr/>
          </p:nvGrpSpPr>
          <p:grpSpPr bwMode="auto">
            <a:xfrm>
              <a:off x="2640" y="1872"/>
              <a:ext cx="528" cy="1680"/>
              <a:chOff x="4992" y="1776"/>
              <a:chExt cx="528" cy="1680"/>
            </a:xfrm>
          </p:grpSpPr>
          <p:sp>
            <p:nvSpPr>
              <p:cNvPr id="37903" name="Rectangle 93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4" name="Rectangle 94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5" name="Rectangle 95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9" name="Group 96"/>
            <p:cNvGrpSpPr>
              <a:grpSpLocks/>
            </p:cNvGrpSpPr>
            <p:nvPr/>
          </p:nvGrpSpPr>
          <p:grpSpPr bwMode="auto">
            <a:xfrm>
              <a:off x="2640" y="2448"/>
              <a:ext cx="528" cy="1296"/>
              <a:chOff x="2640" y="2448"/>
              <a:chExt cx="528" cy="1296"/>
            </a:xfrm>
          </p:grpSpPr>
          <p:sp>
            <p:nvSpPr>
              <p:cNvPr id="37901" name="Rectangle 9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28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2" name="Rectangle 98"/>
              <p:cNvSpPr>
                <a:spLocks noChangeArrowheads="1"/>
              </p:cNvSpPr>
              <p:nvPr/>
            </p:nvSpPr>
            <p:spPr bwMode="auto">
              <a:xfrm>
                <a:off x="2640" y="3600"/>
                <a:ext cx="528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IUI-012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00" name="Rectangle 99"/>
            <p:cNvSpPr>
              <a:spLocks noChangeArrowheads="1"/>
            </p:cNvSpPr>
            <p:nvPr/>
          </p:nvSpPr>
          <p:spPr bwMode="auto">
            <a:xfrm>
              <a:off x="2640" y="283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IUI-006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020004" name="Text Box 100"/>
          <p:cNvSpPr txBox="1">
            <a:spLocks noChangeArrowheads="1"/>
          </p:cNvSpPr>
          <p:nvPr/>
        </p:nvSpPr>
        <p:spPr bwMode="auto">
          <a:xfrm>
            <a:off x="0" y="6278563"/>
            <a:ext cx="3503613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 distinct disorders</a:t>
            </a:r>
          </a:p>
        </p:txBody>
      </p:sp>
      <p:sp>
        <p:nvSpPr>
          <p:cNvPr id="37893" name="AutoShape 101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nl-BE" dirty="0"/>
              <a:t>Codes </a:t>
            </a:r>
            <a:r>
              <a:rPr lang="nl-BE" dirty="0" err="1"/>
              <a:t>for</a:t>
            </a:r>
            <a:r>
              <a:rPr lang="nl-BE" dirty="0"/>
              <a:t> ‘types’ AND </a:t>
            </a:r>
            <a:r>
              <a:rPr lang="nl-BE" dirty="0" err="1"/>
              <a:t>identifiers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instances</a:t>
            </a:r>
            <a:r>
              <a:rPr lang="nl-BE" dirty="0"/>
              <a:t> … </a:t>
            </a:r>
            <a:r>
              <a:rPr lang="nl-BE" dirty="0" err="1"/>
              <a:t>one</a:t>
            </a:r>
            <a:r>
              <a:rPr lang="nl-BE" dirty="0"/>
              <a:t> of a few </a:t>
            </a:r>
            <a:r>
              <a:rPr lang="nl-BE" dirty="0" err="1"/>
              <a:t>possibilities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0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34290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7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321560" y="2362200"/>
            <a:ext cx="673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270834" y="1295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43150" y="264417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Entities that at any time they exist,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total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3100" y="2638425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Entities that at any time they exist,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 only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partially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4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631815" y="5334000"/>
            <a:ext cx="3425825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28750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Universals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My teeth grinding during my most recent ontology paper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reviewing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Principles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7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635186" y="5334000"/>
            <a:ext cx="3388164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88917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Universals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My teeth grinding during my most recent ontology paper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reviewing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39624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341880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 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476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048000" y="4572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E59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FORGET!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48200" cy="4953000"/>
          </a:xfrm>
        </p:spPr>
        <p:txBody>
          <a:bodyPr/>
          <a:lstStyle/>
          <a:p>
            <a:pPr marL="0" indent="0" algn="ctr"/>
            <a:r>
              <a:rPr lang="en-US" sz="3200" dirty="0"/>
              <a:t>Whenever a continuant particular is described to stand in some relation to something else – another particular or a universal – time indexing is required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54444"/>
            <a:ext cx="3581400" cy="51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BFO definition for ISA: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fundamentally different from the </a:t>
            </a:r>
            <a:r>
              <a:rPr lang="en-US" dirty="0" err="1"/>
              <a:t>SubClassOf</a:t>
            </a:r>
            <a:r>
              <a:rPr lang="en-US" dirty="0"/>
              <a:t> in OWL,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different for continuants and particulars.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 </a:t>
            </a:r>
            <a:r>
              <a:rPr lang="en-US" dirty="0" err="1"/>
              <a:t>isa</a:t>
            </a:r>
            <a:r>
              <a:rPr lang="en-US" dirty="0"/>
              <a:t> C1 =def.:</a:t>
            </a:r>
          </a:p>
          <a:p>
            <a:pPr marL="914400" lvl="2" indent="0">
              <a:buNone/>
            </a:pPr>
            <a:r>
              <a:rPr lang="en-US" dirty="0"/>
              <a:t>C and C1  are continuant universals, and </a:t>
            </a:r>
          </a:p>
          <a:p>
            <a:pPr marL="914400" lvl="2" indent="0">
              <a:buNone/>
            </a:pPr>
            <a:r>
              <a:rPr lang="en-US" dirty="0"/>
              <a:t>for all c,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, if c </a:t>
            </a:r>
            <a:r>
              <a:rPr lang="en-US" dirty="0" err="1"/>
              <a:t>instanceOf</a:t>
            </a:r>
            <a:r>
              <a:rPr lang="en-US" dirty="0"/>
              <a:t> C </a:t>
            </a:r>
            <a:r>
              <a:rPr lang="en-US" dirty="0">
                <a:solidFill>
                  <a:srgbClr val="FFFF00"/>
                </a:solidFill>
              </a:rPr>
              <a:t>at t</a:t>
            </a:r>
            <a:r>
              <a:rPr lang="en-US" dirty="0"/>
              <a:t> then c </a:t>
            </a:r>
            <a:r>
              <a:rPr lang="en-US" dirty="0" err="1"/>
              <a:t>instanceOf</a:t>
            </a:r>
            <a:r>
              <a:rPr lang="en-US" dirty="0"/>
              <a:t> C1 </a:t>
            </a:r>
            <a:r>
              <a:rPr lang="en-US" dirty="0">
                <a:solidFill>
                  <a:srgbClr val="FFFF00"/>
                </a:solidFill>
              </a:rPr>
              <a:t>at 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 </a:t>
            </a:r>
            <a:r>
              <a:rPr lang="en-US" dirty="0" err="1"/>
              <a:t>isa</a:t>
            </a:r>
            <a:r>
              <a:rPr lang="en-US" dirty="0"/>
              <a:t> P1 =def.:</a:t>
            </a:r>
          </a:p>
          <a:p>
            <a:pPr marL="914400" lvl="2" indent="0">
              <a:buNone/>
            </a:pPr>
            <a:r>
              <a:rPr lang="en-US" dirty="0"/>
              <a:t>P and P1  are </a:t>
            </a:r>
            <a:r>
              <a:rPr lang="en-US" dirty="0" err="1"/>
              <a:t>occurrent</a:t>
            </a:r>
            <a:r>
              <a:rPr lang="en-US" dirty="0"/>
              <a:t> universals, and </a:t>
            </a:r>
          </a:p>
          <a:p>
            <a:pPr marL="914400" lvl="2" indent="0">
              <a:buNone/>
            </a:pPr>
            <a:r>
              <a:rPr lang="en-US" dirty="0"/>
              <a:t>for all p, if p </a:t>
            </a:r>
            <a:r>
              <a:rPr lang="en-US" dirty="0" err="1"/>
              <a:t>instanceOf</a:t>
            </a:r>
            <a:r>
              <a:rPr lang="en-US" dirty="0"/>
              <a:t> P then p </a:t>
            </a:r>
            <a:r>
              <a:rPr lang="en-US" dirty="0" err="1"/>
              <a:t>instanceOf</a:t>
            </a:r>
            <a:r>
              <a:rPr lang="en-US" dirty="0"/>
              <a:t> P1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78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7447" y="246223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may be the case?</a:t>
            </a:r>
          </a:p>
        </p:txBody>
      </p:sp>
    </p:spTree>
    <p:extLst>
      <p:ext uri="{BB962C8B-B14F-4D97-AF65-F5344CB8AC3E}">
        <p14:creationId xmlns:p14="http://schemas.microsoft.com/office/powerpoint/2010/main" val="27570863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82098" y="6258580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42950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95841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038538" y="5872818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004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33" idx="0"/>
            <a:endCxn id="26" idx="2"/>
          </p:cNvCxnSpPr>
          <p:nvPr/>
        </p:nvCxnSpPr>
        <p:spPr bwMode="auto">
          <a:xfrm flipH="1" flipV="1">
            <a:off x="4114800" y="4266268"/>
            <a:ext cx="1" cy="13779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332038" y="57418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154488" y="3510618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  <a:stCxn id="25" idx="3"/>
            <a:endCxn id="20" idx="1"/>
          </p:cNvCxnSpPr>
          <p:nvPr/>
        </p:nvCxnSpPr>
        <p:spPr bwMode="auto">
          <a:xfrm>
            <a:off x="1761813" y="6134428"/>
            <a:ext cx="4920285" cy="385762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299866" y="5796618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</p:cNvCxnSpPr>
          <p:nvPr/>
        </p:nvCxnSpPr>
        <p:spPr bwMode="auto">
          <a:xfrm flipV="1">
            <a:off x="1400176" y="4267857"/>
            <a:ext cx="0" cy="160496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753163" y="5644218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#41</a:t>
            </a:r>
          </a:p>
        </p:txBody>
      </p:sp>
      <p:cxnSp>
        <p:nvCxnSpPr>
          <p:cNvPr id="34" name="AutoShape 16"/>
          <p:cNvCxnSpPr>
            <a:cxnSpLocks noChangeShapeType="1"/>
            <a:stCxn id="33" idx="3"/>
            <a:endCxn id="20" idx="1"/>
          </p:cNvCxnSpPr>
          <p:nvPr/>
        </p:nvCxnSpPr>
        <p:spPr bwMode="auto">
          <a:xfrm>
            <a:off x="4476438" y="5905828"/>
            <a:ext cx="2205660" cy="614362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10858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6458" y="5201306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6458" y="487269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405733" y="510764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7043736" y="4089500"/>
            <a:ext cx="4" cy="216908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427447" y="2462235"/>
            <a:ext cx="644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possibility: two distinct tumors were diagnosed</a:t>
            </a:r>
          </a:p>
        </p:txBody>
      </p:sp>
    </p:spTree>
    <p:extLst>
      <p:ext uri="{BB962C8B-B14F-4D97-AF65-F5344CB8AC3E}">
        <p14:creationId xmlns:p14="http://schemas.microsoft.com/office/powerpoint/2010/main" val="1020467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73523" y="6005596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42950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95841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301222" y="5996186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004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25" idx="0"/>
            <a:endCxn id="26" idx="2"/>
          </p:cNvCxnSpPr>
          <p:nvPr/>
        </p:nvCxnSpPr>
        <p:spPr bwMode="auto">
          <a:xfrm flipV="1">
            <a:off x="2662860" y="4266268"/>
            <a:ext cx="1451940" cy="172991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561833" y="5734887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154488" y="3510618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</p:cNvCxnSpPr>
          <p:nvPr/>
        </p:nvCxnSpPr>
        <p:spPr bwMode="auto">
          <a:xfrm>
            <a:off x="3024497" y="6363530"/>
            <a:ext cx="3637596" cy="679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572000" y="6354359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  <a:endCxn id="21" idx="2"/>
          </p:cNvCxnSpPr>
          <p:nvPr/>
        </p:nvCxnSpPr>
        <p:spPr bwMode="auto">
          <a:xfrm flipH="1" flipV="1">
            <a:off x="1400175" y="4267856"/>
            <a:ext cx="1262685" cy="172833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6"/>
          <p:cNvCxnSpPr>
            <a:cxnSpLocks noChangeShapeType="1"/>
          </p:cNvCxnSpPr>
          <p:nvPr/>
        </p:nvCxnSpPr>
        <p:spPr bwMode="auto">
          <a:xfrm>
            <a:off x="3024497" y="6196972"/>
            <a:ext cx="3637596" cy="941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10733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6458" y="5201306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6458" y="487269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3400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7035161" y="4089500"/>
            <a:ext cx="8579" cy="1916096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007751" y="2462235"/>
            <a:ext cx="722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possibility: one tumor was diagnosed to have evolved</a:t>
            </a:r>
          </a:p>
        </p:txBody>
      </p:sp>
    </p:spTree>
    <p:extLst>
      <p:ext uri="{BB962C8B-B14F-4D97-AF65-F5344CB8AC3E}">
        <p14:creationId xmlns:p14="http://schemas.microsoft.com/office/powerpoint/2010/main" val="3659214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040366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81759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7244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77347" y="6193810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7526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33" idx="0"/>
            <a:endCxn id="26" idx="2"/>
          </p:cNvCxnSpPr>
          <p:nvPr/>
        </p:nvCxnSpPr>
        <p:spPr bwMode="auto">
          <a:xfrm flipH="1" flipV="1">
            <a:off x="2667000" y="4266268"/>
            <a:ext cx="1" cy="13779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897587" y="64008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4512756" y="3276600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  <a:stCxn id="25" idx="3"/>
            <a:endCxn id="55" idx="1"/>
          </p:cNvCxnSpPr>
          <p:nvPr/>
        </p:nvCxnSpPr>
        <p:spPr bwMode="auto">
          <a:xfrm>
            <a:off x="1100622" y="6455420"/>
            <a:ext cx="3166578" cy="9405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371293" y="5372245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1,2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</p:cNvCxnSpPr>
          <p:nvPr/>
        </p:nvCxnSpPr>
        <p:spPr bwMode="auto">
          <a:xfrm flipV="1">
            <a:off x="738985" y="4267858"/>
            <a:ext cx="0" cy="1925952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305363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#41</a:t>
            </a:r>
          </a:p>
        </p:txBody>
      </p:sp>
      <p:cxnSp>
        <p:nvCxnSpPr>
          <p:cNvPr id="34" name="AutoShape 16"/>
          <p:cNvCxnSpPr>
            <a:cxnSpLocks noChangeShapeType="1"/>
            <a:stCxn id="33" idx="3"/>
            <a:endCxn id="20" idx="1"/>
          </p:cNvCxnSpPr>
          <p:nvPr/>
        </p:nvCxnSpPr>
        <p:spPr bwMode="auto">
          <a:xfrm>
            <a:off x="3028638" y="5736561"/>
            <a:ext cx="2011728" cy="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625060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593849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784238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92212" y="4676992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5402004" y="3855482"/>
            <a:ext cx="4" cy="161946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914400" y="2462235"/>
            <a:ext cx="748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(Exotic)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possibility: two distinct tumors were diagnosed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468352" y="3102342"/>
            <a:ext cx="1261940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human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being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157078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#80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819238" y="6201579"/>
            <a:ext cx="1082349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#0939</a:t>
            </a:r>
          </a:p>
        </p:txBody>
      </p:sp>
      <p:cxnSp>
        <p:nvCxnSpPr>
          <p:cNvPr id="39" name="AutoShape 9"/>
          <p:cNvCxnSpPr>
            <a:cxnSpLocks noChangeShapeType="1"/>
            <a:stCxn id="37" idx="0"/>
          </p:cNvCxnSpPr>
          <p:nvPr/>
        </p:nvCxnSpPr>
        <p:spPr bwMode="auto">
          <a:xfrm flipV="1">
            <a:off x="7518716" y="4157950"/>
            <a:ext cx="383759" cy="131700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9"/>
          <p:cNvCxnSpPr>
            <a:cxnSpLocks noChangeShapeType="1"/>
            <a:stCxn id="38" idx="0"/>
          </p:cNvCxnSpPr>
          <p:nvPr/>
        </p:nvCxnSpPr>
        <p:spPr bwMode="auto">
          <a:xfrm flipH="1" flipV="1">
            <a:off x="7902477" y="4157951"/>
            <a:ext cx="457936" cy="204362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6"/>
          <p:cNvCxnSpPr>
            <a:cxnSpLocks noChangeShapeType="1"/>
            <a:stCxn id="20" idx="3"/>
            <a:endCxn id="37" idx="1"/>
          </p:cNvCxnSpPr>
          <p:nvPr/>
        </p:nvCxnSpPr>
        <p:spPr bwMode="auto">
          <a:xfrm>
            <a:off x="5763641" y="5736561"/>
            <a:ext cx="1393437" cy="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975353" y="54102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cxnSp>
        <p:nvCxnSpPr>
          <p:cNvPr id="49" name="AutoShape 16"/>
          <p:cNvCxnSpPr>
            <a:cxnSpLocks noChangeShapeType="1"/>
            <a:stCxn id="20" idx="3"/>
            <a:endCxn id="38" idx="1"/>
          </p:cNvCxnSpPr>
          <p:nvPr/>
        </p:nvCxnSpPr>
        <p:spPr bwMode="auto">
          <a:xfrm>
            <a:off x="5763641" y="5736561"/>
            <a:ext cx="2055597" cy="726628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6682867" y="5999171"/>
            <a:ext cx="1210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267200" y="6203215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#31</a:t>
            </a:r>
          </a:p>
        </p:txBody>
      </p:sp>
      <p:cxnSp>
        <p:nvCxnSpPr>
          <p:cNvPr id="56" name="AutoShape 9"/>
          <p:cNvCxnSpPr>
            <a:cxnSpLocks noChangeShapeType="1"/>
            <a:stCxn id="55" idx="0"/>
            <a:endCxn id="29" idx="2"/>
          </p:cNvCxnSpPr>
          <p:nvPr/>
        </p:nvCxnSpPr>
        <p:spPr bwMode="auto">
          <a:xfrm flipV="1">
            <a:off x="4628838" y="3855482"/>
            <a:ext cx="773170" cy="2347733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6"/>
          <p:cNvCxnSpPr>
            <a:cxnSpLocks noChangeShapeType="1"/>
            <a:stCxn id="55" idx="3"/>
            <a:endCxn id="38" idx="1"/>
          </p:cNvCxnSpPr>
          <p:nvPr/>
        </p:nvCxnSpPr>
        <p:spPr bwMode="auto">
          <a:xfrm flipV="1">
            <a:off x="4990475" y="6463189"/>
            <a:ext cx="2828763" cy="1636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5963560" y="6375119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3962400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323813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1728881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079" y="245584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57622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90" y="359020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1632419" y="296662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V="1">
            <a:off x="4666879" y="296662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95857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079" y="144780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06081" y="357622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13" name="Straight Arrow Connector 12"/>
          <p:cNvCxnSpPr>
            <a:stCxn id="12" idx="0"/>
            <a:endCxn id="5" idx="2"/>
          </p:cNvCxnSpPr>
          <p:nvPr/>
        </p:nvCxnSpPr>
        <p:spPr>
          <a:xfrm flipH="1" flipV="1">
            <a:off x="4666880" y="296662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923678" y="6275070"/>
            <a:ext cx="5486401" cy="506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71846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784238" y="467106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92212" y="4671060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509572" y="465963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2" name="AutoShape 18"/>
          <p:cNvCxnSpPr>
            <a:cxnSpLocks noChangeShapeType="1"/>
            <a:stCxn id="14" idx="0"/>
            <a:endCxn id="6" idx="2"/>
          </p:cNvCxnSpPr>
          <p:nvPr/>
        </p:nvCxnSpPr>
        <p:spPr bwMode="auto">
          <a:xfrm flipH="1" flipV="1">
            <a:off x="1632419" y="4495622"/>
            <a:ext cx="3034460" cy="177944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  <a:stCxn id="14" idx="0"/>
            <a:endCxn id="7" idx="2"/>
          </p:cNvCxnSpPr>
          <p:nvPr/>
        </p:nvCxnSpPr>
        <p:spPr bwMode="auto">
          <a:xfrm flipV="1">
            <a:off x="4666879" y="4509609"/>
            <a:ext cx="0" cy="176546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8"/>
          <p:cNvCxnSpPr>
            <a:cxnSpLocks noChangeShapeType="1"/>
            <a:stCxn id="14" idx="0"/>
            <a:endCxn id="12" idx="2"/>
          </p:cNvCxnSpPr>
          <p:nvPr/>
        </p:nvCxnSpPr>
        <p:spPr bwMode="auto">
          <a:xfrm flipV="1">
            <a:off x="4666879" y="4495621"/>
            <a:ext cx="2910802" cy="177944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97983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time indexing for </a:t>
            </a:r>
            <a:r>
              <a:rPr lang="en-US" dirty="0" err="1"/>
              <a:t>occurrents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078" y="245584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57622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89" y="359020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1632419" y="296662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V="1">
            <a:off x="4666879" y="296662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95857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078" y="144780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06081" y="357622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13" name="Straight Arrow Connector 12"/>
          <p:cNvCxnSpPr>
            <a:stCxn id="12" idx="0"/>
            <a:endCxn id="5" idx="2"/>
          </p:cNvCxnSpPr>
          <p:nvPr/>
        </p:nvCxnSpPr>
        <p:spPr>
          <a:xfrm flipH="1" flipV="1">
            <a:off x="4666880" y="296662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71846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410702" y="4833410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7526" y="4742541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431622" y="4796059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cxnSp>
        <p:nvCxnSpPr>
          <p:cNvPr id="22" name="AutoShape 18"/>
          <p:cNvCxnSpPr>
            <a:cxnSpLocks noChangeShapeType="1"/>
            <a:stCxn id="23" idx="0"/>
            <a:endCxn id="6" idx="2"/>
          </p:cNvCxnSpPr>
          <p:nvPr/>
        </p:nvCxnSpPr>
        <p:spPr bwMode="auto">
          <a:xfrm flipV="1">
            <a:off x="1369136" y="4495622"/>
            <a:ext cx="263283" cy="86317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  <a:stCxn id="24" idx="0"/>
            <a:endCxn id="7" idx="2"/>
          </p:cNvCxnSpPr>
          <p:nvPr/>
        </p:nvCxnSpPr>
        <p:spPr bwMode="auto">
          <a:xfrm flipH="1" flipV="1">
            <a:off x="4666878" y="4509609"/>
            <a:ext cx="1" cy="87248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8"/>
          <p:cNvCxnSpPr>
            <a:cxnSpLocks noChangeShapeType="1"/>
            <a:stCxn id="26" idx="0"/>
            <a:endCxn id="12" idx="2"/>
          </p:cNvCxnSpPr>
          <p:nvPr/>
        </p:nvCxnSpPr>
        <p:spPr bwMode="auto">
          <a:xfrm flipH="1" flipV="1">
            <a:off x="7577681" y="4495621"/>
            <a:ext cx="91138" cy="876424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260819" y="5358793"/>
            <a:ext cx="2216633" cy="600433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year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16112" y="5382097"/>
            <a:ext cx="2301533" cy="561503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month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501839" y="5372045"/>
            <a:ext cx="2333959" cy="547272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week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923678" y="6275070"/>
            <a:ext cx="5486401" cy="506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</a:t>
            </a:r>
          </a:p>
        </p:txBody>
      </p:sp>
      <p:cxnSp>
        <p:nvCxnSpPr>
          <p:cNvPr id="32" name="Elbow Connector 31"/>
          <p:cNvCxnSpPr>
            <a:stCxn id="23" idx="2"/>
            <a:endCxn id="30" idx="1"/>
          </p:cNvCxnSpPr>
          <p:nvPr/>
        </p:nvCxnSpPr>
        <p:spPr bwMode="auto">
          <a:xfrm rot="16200000" flipH="1">
            <a:off x="1361803" y="5966559"/>
            <a:ext cx="569209" cy="5545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Elbow Connector 32"/>
          <p:cNvCxnSpPr>
            <a:stCxn id="26" idx="2"/>
            <a:endCxn id="30" idx="3"/>
          </p:cNvCxnSpPr>
          <p:nvPr/>
        </p:nvCxnSpPr>
        <p:spPr bwMode="auto">
          <a:xfrm rot="5400000">
            <a:off x="7234890" y="6094506"/>
            <a:ext cx="609118" cy="25874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 bwMode="auto">
          <a:xfrm>
            <a:off x="4666879" y="5943600"/>
            <a:ext cx="0" cy="331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22509" y="6091713"/>
            <a:ext cx="1066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Temporal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772947" y="6096000"/>
            <a:ext cx="1066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Temporal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551479" y="5876630"/>
            <a:ext cx="1976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Temporal </a:t>
            </a: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74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41148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6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22325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Representing portions of reality</a:t>
            </a:r>
            <a:br>
              <a:rPr lang="en-US" dirty="0"/>
            </a:br>
            <a:r>
              <a:rPr lang="en-US" dirty="0"/>
              <a:t>through Referent Tracking assertions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59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Identification of </a:t>
            </a:r>
            <a:r>
              <a:rPr lang="en-US" sz="28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particulars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‘of interest’;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Faithful representation of how these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 relate to other Portions of Reality (</a:t>
            </a:r>
            <a:r>
              <a:rPr lang="en-US" sz="2800" dirty="0" err="1"/>
              <a:t>PoR</a:t>
            </a:r>
            <a:r>
              <a:rPr lang="en-US" sz="2800" dirty="0"/>
              <a:t>) ‘of interest’.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8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    </a:t>
            </a:r>
            <a:r>
              <a:rPr lang="en-US" sz="1400" dirty="0"/>
              <a:t>  </a:t>
            </a:r>
            <a:r>
              <a:rPr lang="en-US" dirty="0"/>
              <a:t>     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1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through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7" idx="0"/>
            <a:endCxn id="3" idx="4"/>
          </p:cNvCxnSpPr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26987" y="560094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man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78883" y="4521200"/>
            <a:ext cx="7717" cy="1018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1567" y="5564977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man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366" y="6026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40378" y="59996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3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and </a:t>
            </a:r>
            <a:r>
              <a:rPr lang="en-US" sz="3200" dirty="0"/>
              <a:t> </a:t>
            </a:r>
            <a:r>
              <a:rPr lang="en-US" dirty="0"/>
              <a:t> 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200138" y="4462014"/>
            <a:ext cx="1189579" cy="11610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72400" y="5623028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man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8489" y="6015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86400" y="5613884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picture part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96719" y="59932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#2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6874934" y="4006729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462014"/>
            <a:ext cx="318815" cy="125040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683" y="62524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</a:rPr>
              <a:t>isAbout</a:t>
            </a:r>
            <a:r>
              <a:rPr lang="en-US" dirty="0">
                <a:solidFill>
                  <a:srgbClr val="92D050"/>
                </a:solidFill>
              </a:rPr>
              <a:t> at 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6" name="Straight Arrow Connector 25"/>
          <p:cNvCxnSpPr>
            <a:stCxn id="28" idx="0"/>
            <a:endCxn id="20" idx="4"/>
          </p:cNvCxnSpPr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26987" y="560094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man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7366" y="6026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14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0" y="1436426"/>
            <a:ext cx="4762500" cy="39719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4" y="1700879"/>
            <a:ext cx="4526186" cy="40956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and </a:t>
            </a:r>
            <a:r>
              <a:rPr lang="en-US" sz="3200" dirty="0"/>
              <a:t> </a:t>
            </a:r>
            <a:r>
              <a:rPr lang="en-US" dirty="0"/>
              <a:t>     representation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1267" y="5613883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heart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05000" y="3215298"/>
            <a:ext cx="1295399" cy="1585302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08799" y="2971801"/>
            <a:ext cx="990600" cy="14478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771051" y="4207576"/>
            <a:ext cx="661145" cy="141545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72400" y="562302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heart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03479" y="6015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8489" y="6015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#12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8" idx="4"/>
          </p:cNvCxnSpPr>
          <p:nvPr/>
        </p:nvCxnSpPr>
        <p:spPr bwMode="auto">
          <a:xfrm flipH="1" flipV="1">
            <a:off x="2552700" y="4800600"/>
            <a:ext cx="291604" cy="8003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86400" y="5613884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picture part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96719" y="59932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#245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6874934" y="2971801"/>
            <a:ext cx="1049866" cy="14478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207576"/>
            <a:ext cx="416768" cy="15048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683" y="62524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</a:rPr>
              <a:t>isAbout</a:t>
            </a:r>
            <a:r>
              <a:rPr lang="en-US" dirty="0">
                <a:solidFill>
                  <a:srgbClr val="92D050"/>
                </a:solidFill>
              </a:rPr>
              <a:t> at 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07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Referent Tracking Assertion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649519"/>
            <a:ext cx="8686800" cy="197988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Representation: 	#245 isAbout #12 at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38959"/>
            <a:ext cx="2741007" cy="22860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2" y="2058719"/>
            <a:ext cx="2442102" cy="22098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439719"/>
            <a:ext cx="4894920" cy="29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1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through   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x or y is a continuant: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Through:	x </a:t>
            </a:r>
            <a:r>
              <a:rPr lang="en-US" b="1" dirty="0"/>
              <a:t>relation</a:t>
            </a:r>
            <a:r>
              <a:rPr lang="en-US" dirty="0"/>
              <a:t> y </a:t>
            </a:r>
            <a:r>
              <a:rPr lang="en-US" b="1" dirty="0"/>
              <a:t>at </a:t>
            </a:r>
            <a:r>
              <a:rPr lang="en-US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x </a:t>
            </a:r>
            <a:r>
              <a:rPr lang="en-US" b="1" dirty="0">
                <a:solidFill>
                  <a:srgbClr val="FFC000"/>
                </a:solidFill>
              </a:rPr>
              <a:t>relation</a:t>
            </a:r>
            <a:r>
              <a:rPr lang="en-US" dirty="0">
                <a:solidFill>
                  <a:srgbClr val="FFC000"/>
                </a:solidFill>
              </a:rPr>
              <a:t> y </a:t>
            </a:r>
            <a:r>
              <a:rPr lang="en-US" b="1" dirty="0">
                <a:solidFill>
                  <a:srgbClr val="FFC000"/>
                </a:solidFill>
              </a:rPr>
              <a:t>at </a:t>
            </a:r>
            <a:r>
              <a:rPr lang="en-US" dirty="0">
                <a:solidFill>
                  <a:srgbClr val="FFC000"/>
                </a:solidFill>
              </a:rPr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Otherwise: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Through:	x </a:t>
            </a:r>
            <a:r>
              <a:rPr lang="en-US" b="1" dirty="0"/>
              <a:t>relation</a:t>
            </a:r>
            <a:r>
              <a:rPr lang="en-US" dirty="0"/>
              <a:t> y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x </a:t>
            </a:r>
            <a:r>
              <a:rPr lang="en-US" b="1" dirty="0">
                <a:solidFill>
                  <a:srgbClr val="FFC000"/>
                </a:solidFill>
              </a:rPr>
              <a:t>relation</a:t>
            </a:r>
            <a:r>
              <a:rPr lang="en-US" dirty="0">
                <a:solidFill>
                  <a:srgbClr val="FFC000"/>
                </a:solidFill>
              </a:rPr>
              <a:t> y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44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Basic Referent Tracking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x or y is a continuant:</a:t>
            </a:r>
          </a:p>
          <a:p>
            <a:pPr marL="457200" lvl="1" indent="0">
              <a:buNone/>
            </a:pPr>
            <a:r>
              <a:rPr lang="en-US" dirty="0"/>
              <a:t>	x 	</a:t>
            </a:r>
            <a:r>
              <a:rPr lang="en-US" b="1" dirty="0"/>
              <a:t>relation</a:t>
            </a:r>
            <a:r>
              <a:rPr lang="en-US" dirty="0"/>
              <a:t> 	y	</a:t>
            </a:r>
            <a:r>
              <a:rPr lang="en-US" b="1" dirty="0"/>
              <a:t>at</a:t>
            </a:r>
            <a:r>
              <a:rPr lang="en-US" dirty="0"/>
              <a:t>		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Otherwise:</a:t>
            </a:r>
          </a:p>
          <a:p>
            <a:pPr marL="0" indent="0"/>
            <a:r>
              <a:rPr lang="en-US" dirty="0"/>
              <a:t>	x 	</a:t>
            </a:r>
            <a:r>
              <a:rPr lang="en-US" b="1" dirty="0"/>
              <a:t>relation</a:t>
            </a:r>
            <a:r>
              <a:rPr lang="en-US" dirty="0"/>
              <a:t> 	y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Where: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r>
              <a:rPr lang="en-US" dirty="0"/>
              <a:t>x 				denotes a particular,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relation (at)</a:t>
            </a:r>
            <a:r>
              <a:rPr lang="en-US" dirty="0"/>
              <a:t>		denotes a relation between x, y (and t),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y 				denotes a particular or a type,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				denotes a </a:t>
            </a:r>
            <a:r>
              <a:rPr lang="en-US" dirty="0" err="1"/>
              <a:t>BFO:temporal_region</a:t>
            </a:r>
            <a:r>
              <a:rPr lang="en-US" dirty="0"/>
              <a:t>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b="1" dirty="0"/>
              <a:t>relation </a:t>
            </a:r>
            <a:r>
              <a:rPr lang="en-US" dirty="0"/>
              <a:t>y </a:t>
            </a:r>
            <a:r>
              <a:rPr lang="en-US" b="1" dirty="0"/>
              <a:t>at </a:t>
            </a:r>
            <a:r>
              <a:rPr lang="en-US" dirty="0"/>
              <a:t>t	denotes a configuration,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b="1" dirty="0"/>
              <a:t>relation</a:t>
            </a:r>
            <a:r>
              <a:rPr lang="en-US" dirty="0"/>
              <a:t> y		denotes a configuration.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1808021" y="5126182"/>
            <a:ext cx="422564" cy="236220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33600" y="66294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446878" y="6346457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denote portions of reality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50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‘at’ with other time-specifiers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09" y="1409007"/>
            <a:ext cx="8227391" cy="516081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6670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34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RT-compatible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partOf</a:t>
            </a:r>
            <a:r>
              <a:rPr lang="en-US" dirty="0"/>
              <a:t>			#3</a:t>
            </a:r>
          </a:p>
          <a:p>
            <a:pPr marL="0" lvl="1" indent="0">
              <a:buNone/>
            </a:pPr>
            <a:r>
              <a:rPr lang="en-US" dirty="0"/>
              <a:t>	t</a:t>
            </a:r>
            <a:r>
              <a:rPr lang="en-US" baseline="-25000" dirty="0"/>
              <a:t>3</a:t>
            </a:r>
            <a:r>
              <a:rPr lang="en-US" dirty="0"/>
              <a:t>	</a:t>
            </a:r>
            <a:r>
              <a:rPr lang="en-US" dirty="0" err="1"/>
              <a:t>partOf</a:t>
            </a:r>
            <a:r>
              <a:rPr lang="en-US" dirty="0"/>
              <a:t>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552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‘#n’:  (globally) </a:t>
            </a:r>
            <a:r>
              <a:rPr lang="en-US" sz="3200" b="1" i="1" u="sng" dirty="0"/>
              <a:t>singularly</a:t>
            </a:r>
            <a:r>
              <a:rPr lang="en-US" sz="3200" dirty="0"/>
              <a:t>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676400"/>
            <a:ext cx="533400" cy="3505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86773" y="16764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86773" y="25908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6773" y="3435927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86773" y="4296294"/>
            <a:ext cx="533400" cy="885306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partOf</a:t>
            </a:r>
            <a:r>
              <a:rPr lang="en-US" dirty="0"/>
              <a:t>			#3</a:t>
            </a:r>
          </a:p>
          <a:p>
            <a:pPr marL="0" lvl="1" indent="0">
              <a:buNone/>
            </a:pPr>
            <a:r>
              <a:rPr lang="en-US" dirty="0"/>
              <a:t>	t</a:t>
            </a:r>
            <a:r>
              <a:rPr lang="en-US" baseline="-25000" dirty="0"/>
              <a:t>3</a:t>
            </a:r>
            <a:r>
              <a:rPr lang="en-US" dirty="0"/>
              <a:t>	</a:t>
            </a:r>
            <a:r>
              <a:rPr lang="en-US" dirty="0" err="1"/>
              <a:t>partOf</a:t>
            </a:r>
            <a:r>
              <a:rPr lang="en-US" dirty="0"/>
              <a:t>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85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’:  (globally)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1143000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75940" y="17013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75940" y="26157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940" y="34920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4786773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partOf</a:t>
            </a:r>
            <a:r>
              <a:rPr lang="en-US" dirty="0"/>
              <a:t>			#3</a:t>
            </a:r>
          </a:p>
          <a:p>
            <a:pPr marL="0" lvl="1" indent="0">
              <a:buNone/>
            </a:pPr>
            <a:r>
              <a:rPr lang="en-US" dirty="0"/>
              <a:t>	t</a:t>
            </a:r>
            <a:r>
              <a:rPr lang="en-US" baseline="-25000" dirty="0"/>
              <a:t>3</a:t>
            </a:r>
            <a:r>
              <a:rPr lang="en-US" dirty="0"/>
              <a:t>	</a:t>
            </a:r>
            <a:r>
              <a:rPr lang="en-US" dirty="0" err="1"/>
              <a:t>partOf</a:t>
            </a:r>
            <a:r>
              <a:rPr lang="en-US" dirty="0"/>
              <a:t>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75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Capacities for reasoners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1447800" y="4889269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1447800" y="3593869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1447800" y="2745971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1447800" y="3203171"/>
            <a:ext cx="6858000" cy="39069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1447800" y="5334000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868680" y="2755669"/>
            <a:ext cx="422564" cy="1742902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832891" y="4889269"/>
            <a:ext cx="422564" cy="90193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Curved Right Arrow 20"/>
          <p:cNvSpPr/>
          <p:nvPr/>
        </p:nvSpPr>
        <p:spPr bwMode="auto">
          <a:xfrm>
            <a:off x="80356" y="3289069"/>
            <a:ext cx="533400" cy="2133600"/>
          </a:xfrm>
          <a:prstGeom prst="curvedRightArrow">
            <a:avLst>
              <a:gd name="adj1" fmla="val 21833"/>
              <a:gd name="adj2" fmla="val 50000"/>
              <a:gd name="adj3" fmla="val 2500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3400" y="1831571"/>
            <a:ext cx="83058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	#3	</a:t>
            </a:r>
            <a:r>
              <a:rPr lang="en-US" dirty="0" err="1"/>
              <a:t>instanceOf</a:t>
            </a:r>
            <a:r>
              <a:rPr lang="en-US" dirty="0"/>
              <a:t>		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#4	</a:t>
            </a:r>
            <a:r>
              <a:rPr lang="en-US" dirty="0" err="1"/>
              <a:t>partOf</a:t>
            </a:r>
            <a:r>
              <a:rPr lang="en-US" dirty="0"/>
              <a:t>			#3</a:t>
            </a:r>
          </a:p>
          <a:p>
            <a:pPr marL="0" lvl="1" indent="0">
              <a:buNone/>
            </a:pPr>
            <a:r>
              <a:rPr lang="en-US" dirty="0"/>
              <a:t>	t</a:t>
            </a:r>
            <a:r>
              <a:rPr lang="en-US" baseline="-25000" dirty="0"/>
              <a:t>3</a:t>
            </a:r>
            <a:r>
              <a:rPr lang="en-US" dirty="0"/>
              <a:t>	</a:t>
            </a:r>
            <a:r>
              <a:rPr lang="en-US" dirty="0" err="1"/>
              <a:t>partOf</a:t>
            </a:r>
            <a:r>
              <a:rPr lang="en-US" dirty="0"/>
              <a:t>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 flipV="1">
            <a:off x="1447800" y="4041371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51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assertions are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Through:	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#1 </a:t>
            </a:r>
            <a:r>
              <a:rPr lang="en-US" b="1" dirty="0" err="1">
                <a:solidFill>
                  <a:srgbClr val="FFC000"/>
                </a:solidFill>
              </a:rPr>
              <a:t>partOf</a:t>
            </a:r>
            <a:r>
              <a:rPr lang="en-US" dirty="0">
                <a:solidFill>
                  <a:srgbClr val="FFC000"/>
                </a:solidFill>
              </a:rPr>
              <a:t> #2 </a:t>
            </a:r>
            <a:r>
              <a:rPr lang="en-US" b="1" dirty="0">
                <a:solidFill>
                  <a:srgbClr val="FFC000"/>
                </a:solidFill>
              </a:rPr>
              <a:t>at </a:t>
            </a:r>
            <a:r>
              <a:rPr lang="en-US" dirty="0">
                <a:solidFill>
                  <a:srgbClr val="FFC000"/>
                </a:solidFill>
              </a:rPr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Thus we can assign identifiers to these assertions: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stands proxy for 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we can write: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</a:t>
            </a:r>
            <a:r>
              <a:rPr lang="en-US" dirty="0" err="1"/>
              <a:t>isAbout</a:t>
            </a:r>
            <a:r>
              <a:rPr lang="en-US" dirty="0"/>
              <a:t> #1 at t3,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</a:t>
            </a:r>
            <a:r>
              <a:rPr lang="en-US" dirty="0" err="1"/>
              <a:t>isAbout</a:t>
            </a:r>
            <a:r>
              <a:rPr lang="en-US" dirty="0"/>
              <a:t> #2 at t3,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important for referent tracking systems which keep track of the faithfulness of its representations, but not for today’s exercise (and the assignment).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037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 Tracking System Components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Referent Tracking Software:</a:t>
            </a:r>
          </a:p>
          <a:p>
            <a:pPr lvl="2">
              <a:buFontTx/>
              <a:buNone/>
            </a:pPr>
            <a:r>
              <a:rPr lang="en-US" altLang="en-US" dirty="0"/>
              <a:t>		Manipulation of assertions about particulars.</a:t>
            </a:r>
          </a:p>
          <a:p>
            <a:r>
              <a:rPr lang="en-US" altLang="en-US" b="1" dirty="0"/>
              <a:t>Referent Tracking </a:t>
            </a:r>
            <a:r>
              <a:rPr lang="en-US" altLang="en-US" b="1" dirty="0" err="1"/>
              <a:t>Datastore</a:t>
            </a:r>
            <a:r>
              <a:rPr lang="en-US" altLang="en-US" b="1" dirty="0"/>
              <a:t>:</a:t>
            </a:r>
          </a:p>
          <a:p>
            <a:pPr lvl="2"/>
            <a:r>
              <a:rPr lang="en-US" altLang="en-US" u="sng" dirty="0"/>
              <a:t>IUI repository:</a:t>
            </a:r>
          </a:p>
          <a:p>
            <a:pPr lvl="2">
              <a:buFontTx/>
              <a:buNone/>
            </a:pPr>
            <a:r>
              <a:rPr lang="en-US" altLang="en-US" dirty="0"/>
              <a:t>		A collection of:</a:t>
            </a:r>
          </a:p>
          <a:p>
            <a:pPr lvl="3"/>
            <a:r>
              <a:rPr lang="en-US" altLang="en-US" dirty="0"/>
              <a:t>A-tuples, each one representing the assignment of a globally unique singular identifier to some particular.</a:t>
            </a:r>
          </a:p>
          <a:p>
            <a:pPr lvl="3"/>
            <a:r>
              <a:rPr lang="en-US" altLang="en-US" dirty="0"/>
              <a:t>N-tuples, each one providing a name for a particular.</a:t>
            </a:r>
          </a:p>
          <a:p>
            <a:pPr lvl="2"/>
            <a:r>
              <a:rPr lang="en-US" altLang="en-US" u="sng" dirty="0"/>
              <a:t>Referent Tracking Database:</a:t>
            </a:r>
          </a:p>
          <a:p>
            <a:pPr lvl="2">
              <a:buFontTx/>
              <a:buNone/>
            </a:pPr>
            <a:r>
              <a:rPr lang="en-US" altLang="en-US" dirty="0"/>
              <a:t>		A collection of assertions in the form of tuples of various sorts about the particulars denoted through A-tuples in the IUI repository.</a:t>
            </a:r>
          </a:p>
          <a:p>
            <a:pPr lvl="2"/>
            <a:r>
              <a:rPr lang="en-US" altLang="en-US" u="sng" dirty="0"/>
              <a:t>Belief assertions and revisions:</a:t>
            </a:r>
          </a:p>
          <a:p>
            <a:pPr marL="914400" lvl="2" indent="0">
              <a:buNone/>
            </a:pPr>
            <a:r>
              <a:rPr lang="en-US" altLang="en-US" dirty="0"/>
              <a:t>	A collection of D-tuples.</a:t>
            </a:r>
          </a:p>
          <a:p>
            <a:pPr lvl="2"/>
            <a:endParaRPr lang="en-US" altLang="en-US" u="sng" dirty="0"/>
          </a:p>
          <a:p>
            <a:pPr lvl="2">
              <a:buFontTx/>
              <a:buNone/>
            </a:pPr>
            <a:endParaRPr lang="en-US" altLang="en-US" dirty="0"/>
          </a:p>
        </p:txBody>
      </p:sp>
      <p:sp>
        <p:nvSpPr>
          <p:cNvPr id="1133572" name="AutoShape 4"/>
          <p:cNvSpPr>
            <a:spLocks noChangeArrowheads="1"/>
          </p:cNvSpPr>
          <p:nvPr/>
        </p:nvSpPr>
        <p:spPr bwMode="auto">
          <a:xfrm>
            <a:off x="1208088" y="2224088"/>
            <a:ext cx="652462" cy="138113"/>
          </a:xfrm>
          <a:prstGeom prst="rightArrow">
            <a:avLst>
              <a:gd name="adj1" fmla="val 50000"/>
              <a:gd name="adj2" fmla="val 118103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AutoShape 5"/>
          <p:cNvSpPr>
            <a:spLocks noChangeArrowheads="1"/>
          </p:cNvSpPr>
          <p:nvPr/>
        </p:nvSpPr>
        <p:spPr bwMode="auto">
          <a:xfrm>
            <a:off x="1213168" y="3436463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4" name="AutoShape 6"/>
          <p:cNvSpPr>
            <a:spLocks noChangeArrowheads="1"/>
          </p:cNvSpPr>
          <p:nvPr/>
        </p:nvSpPr>
        <p:spPr bwMode="auto">
          <a:xfrm>
            <a:off x="1208088" y="5181600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81100" y="6491288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57800" y="6150114"/>
            <a:ext cx="388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altLang="en-US" sz="1000" b="0" dirty="0" err="1">
                <a:solidFill>
                  <a:schemeClr val="bg1"/>
                </a:solidFill>
              </a:rPr>
              <a:t>Manzoor</a:t>
            </a:r>
            <a:r>
              <a:rPr lang="en-US" altLang="en-US" sz="1000" b="0" dirty="0">
                <a:solidFill>
                  <a:schemeClr val="bg1"/>
                </a:solidFill>
              </a:rPr>
              <a:t> S, Ceusters W, </a:t>
            </a:r>
            <a:r>
              <a:rPr lang="en-US" altLang="en-US" sz="1000" b="0" dirty="0" err="1">
                <a:solidFill>
                  <a:schemeClr val="bg1"/>
                </a:solidFill>
              </a:rPr>
              <a:t>Rudnicki</a:t>
            </a:r>
            <a:r>
              <a:rPr lang="en-US" altLang="en-US" sz="1000" b="0" dirty="0">
                <a:solidFill>
                  <a:schemeClr val="bg1"/>
                </a:solidFill>
              </a:rPr>
              <a:t> R. </a:t>
            </a:r>
          </a:p>
          <a:p>
            <a:pPr algn="r"/>
            <a:r>
              <a:rPr lang="en-US" altLang="en-US" sz="1000" b="0" dirty="0">
                <a:solidFill>
                  <a:schemeClr val="bg1"/>
                </a:solidFill>
              </a:rPr>
              <a:t>Implementation of a Referent Tracking System. </a:t>
            </a:r>
          </a:p>
          <a:p>
            <a:pPr algn="r"/>
            <a:r>
              <a:rPr lang="en-US" altLang="en-US" sz="1000" b="0" dirty="0">
                <a:solidFill>
                  <a:schemeClr val="bg1"/>
                </a:solidFill>
              </a:rPr>
              <a:t>International Journal of Healthcare Information Systems and Informatics 2007;2(4):41-58. </a:t>
            </a:r>
          </a:p>
        </p:txBody>
      </p:sp>
    </p:spTree>
    <p:extLst>
      <p:ext uri="{BB962C8B-B14F-4D97-AF65-F5344CB8AC3E}">
        <p14:creationId xmlns:p14="http://schemas.microsoft.com/office/powerpoint/2010/main" val="313703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  <p:bldP spid="1133572" grpId="0" animBg="1"/>
      <p:bldP spid="1133573" grpId="0" animBg="1"/>
      <p:bldP spid="1133574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Essentials of Referent Tracking  </a:t>
            </a:r>
            <a:endParaRPr lang="nl-NL" altLang="en-US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Deciding what particulars should receive a universally unique identifier (IUI);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Finding out whether or not a particular has already been assigned a IUI (each particular should receive maximally one IUI);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Generating an IUI;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Using IUIs in information systems, i.e. issues concerning the syntax and semantics of statements containing IUIs;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Determining the truth values of statements in which IUIs are used;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Correcting errors in the assignment of IUIs and in other assertions in tuples..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43940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4502"/>
            <a:ext cx="9144001" cy="4992498"/>
          </a:xfrm>
          <a:prstGeom prst="rect">
            <a:avLst/>
          </a:prstGeom>
        </p:spPr>
      </p:pic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Towards formalization: RT tuple types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2331310"/>
            <a:ext cx="7931150" cy="822325"/>
            <a:chOff x="0" y="1652"/>
            <a:chExt cx="4996" cy="518"/>
          </a:xfrm>
        </p:grpSpPr>
        <p:grpSp>
          <p:nvGrpSpPr>
            <p:cNvPr id="35862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5864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65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3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Relationships between particulars taken from a realism-based relation ontology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108464"/>
            <a:ext cx="7931150" cy="463550"/>
            <a:chOff x="0" y="2031"/>
            <a:chExt cx="4996" cy="292"/>
          </a:xfrm>
        </p:grpSpPr>
        <p:sp>
          <p:nvSpPr>
            <p:cNvPr id="35859" name="Rectangle 9"/>
            <p:cNvSpPr>
              <a:spLocks noChangeArrowheads="1"/>
            </p:cNvSpPr>
            <p:nvPr/>
          </p:nvSpPr>
          <p:spPr bwMode="auto">
            <a:xfrm>
              <a:off x="0" y="2179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0" name="Line 10"/>
            <p:cNvSpPr>
              <a:spLocks noChangeShapeType="1"/>
            </p:cNvSpPr>
            <p:nvPr/>
          </p:nvSpPr>
          <p:spPr bwMode="auto">
            <a:xfrm flipH="1">
              <a:off x="1164" y="2263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1462" y="2031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Instantiation of a universal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894147"/>
            <a:ext cx="7931150" cy="822325"/>
            <a:chOff x="0" y="2427"/>
            <a:chExt cx="4996" cy="518"/>
          </a:xfrm>
        </p:grpSpPr>
        <p:sp>
          <p:nvSpPr>
            <p:cNvPr id="35856" name="Rectangle 12"/>
            <p:cNvSpPr>
              <a:spLocks noChangeArrowheads="1"/>
            </p:cNvSpPr>
            <p:nvPr/>
          </p:nvSpPr>
          <p:spPr bwMode="auto">
            <a:xfrm>
              <a:off x="0" y="2575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7" name="Line 13"/>
            <p:cNvSpPr>
              <a:spLocks noChangeShapeType="1"/>
            </p:cNvSpPr>
            <p:nvPr/>
          </p:nvSpPr>
          <p:spPr bwMode="auto">
            <a:xfrm flipH="1">
              <a:off x="1164" y="2659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Text Box 14"/>
            <p:cNvSpPr txBox="1">
              <a:spLocks noChangeArrowheads="1"/>
            </p:cNvSpPr>
            <p:nvPr/>
          </p:nvSpPr>
          <p:spPr bwMode="auto">
            <a:xfrm>
              <a:off x="1462" y="2427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Annotation using terms from a non-realist terminology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0" y="4672147"/>
            <a:ext cx="7931150" cy="822325"/>
            <a:chOff x="0" y="2824"/>
            <a:chExt cx="4996" cy="518"/>
          </a:xfrm>
        </p:grpSpPr>
        <p:sp>
          <p:nvSpPr>
            <p:cNvPr id="35853" name="Rectangle 15"/>
            <p:cNvSpPr>
              <a:spLocks noChangeArrowheads="1"/>
            </p:cNvSpPr>
            <p:nvPr/>
          </p:nvSpPr>
          <p:spPr bwMode="auto">
            <a:xfrm>
              <a:off x="0" y="2972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 flipH="1">
              <a:off x="1164" y="3056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17"/>
            <p:cNvSpPr txBox="1">
              <a:spLocks noChangeArrowheads="1"/>
            </p:cNvSpPr>
            <p:nvPr/>
          </p:nvSpPr>
          <p:spPr bwMode="auto">
            <a:xfrm>
              <a:off x="1462" y="2824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‘Negative findings’ such as absences, missing parts, preventions, …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5447144"/>
            <a:ext cx="7931150" cy="463550"/>
            <a:chOff x="0" y="3208"/>
            <a:chExt cx="4996" cy="292"/>
          </a:xfrm>
        </p:grpSpPr>
        <p:sp>
          <p:nvSpPr>
            <p:cNvPr id="35850" name="Rectangle 18"/>
            <p:cNvSpPr>
              <a:spLocks noChangeArrowheads="1"/>
            </p:cNvSpPr>
            <p:nvPr/>
          </p:nvSpPr>
          <p:spPr bwMode="auto">
            <a:xfrm>
              <a:off x="0" y="3356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1" name="Line 19"/>
            <p:cNvSpPr>
              <a:spLocks noChangeShapeType="1"/>
            </p:cNvSpPr>
            <p:nvPr/>
          </p:nvSpPr>
          <p:spPr bwMode="auto">
            <a:xfrm flipH="1">
              <a:off x="1164" y="3440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Text Box 20"/>
            <p:cNvSpPr txBox="1">
              <a:spLocks noChangeArrowheads="1"/>
            </p:cNvSpPr>
            <p:nvPr/>
          </p:nvSpPr>
          <p:spPr bwMode="auto">
            <a:xfrm>
              <a:off x="1462" y="3208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Names for a particular</a:t>
              </a: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0" y="1828802"/>
            <a:ext cx="7931150" cy="830263"/>
            <a:chOff x="0" y="1652"/>
            <a:chExt cx="4996" cy="523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2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bg1"/>
                  </a:solidFill>
                </a:rPr>
                <a:t>Assignment of unique identifier to a particular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4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D-tuples:  Validity and availability of information</a:t>
            </a:r>
            <a:br>
              <a:rPr lang="en-US" altLang="en-US" sz="3000" dirty="0"/>
            </a:br>
            <a:endParaRPr lang="en-US" altLang="en-US" sz="3000" i="1" dirty="0"/>
          </a:p>
        </p:txBody>
      </p:sp>
      <p:sp>
        <p:nvSpPr>
          <p:cNvPr id="1272848" name="Rectangle 16"/>
          <p:cNvSpPr>
            <a:spLocks noChangeArrowheads="1"/>
          </p:cNvSpPr>
          <p:nvPr/>
        </p:nvSpPr>
        <p:spPr bwMode="auto">
          <a:xfrm>
            <a:off x="304800" y="4953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4163" indent="-284163"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A </a:t>
            </a:r>
            <a:r>
              <a:rPr lang="en-GB" altLang="en-US" sz="2000" b="0" dirty="0">
                <a:solidFill>
                  <a:srgbClr val="FFC000"/>
                </a:solidFill>
              </a:rPr>
              <a:t>D-tuple</a:t>
            </a:r>
            <a:r>
              <a:rPr lang="en-GB" altLang="en-US" sz="2000" b="0" dirty="0">
                <a:solidFill>
                  <a:schemeClr val="bg1"/>
                </a:solidFill>
              </a:rPr>
              <a:t> is inserted: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to resolve mistakes in RTS, and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whenever a new tuple other than a D-tuple is inserted in the RTS.</a:t>
            </a:r>
            <a:endParaRPr lang="en-US" altLang="en-US" sz="2000" b="0" dirty="0">
              <a:solidFill>
                <a:schemeClr val="bg1"/>
              </a:solidFill>
            </a:endParaRPr>
          </a:p>
        </p:txBody>
      </p:sp>
      <p:sp>
        <p:nvSpPr>
          <p:cNvPr id="1272849" name="Rectangle 17"/>
          <p:cNvSpPr>
            <a:spLocks noChangeArrowheads="1"/>
          </p:cNvSpPr>
          <p:nvPr/>
        </p:nvSpPr>
        <p:spPr bwMode="auto">
          <a:xfrm>
            <a:off x="1752600" y="6306235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200" b="0" dirty="0">
                <a:solidFill>
                  <a:schemeClr val="bg1"/>
                </a:solidFill>
              </a:rPr>
              <a:t>Corrected from:   Ceusters W. Dealing with Mistakes in a Referent Tracking System. In: Hornsby KS (eds.) Proceedings of Ontology for the Intelligence Community 2007 (</a:t>
            </a:r>
            <a:r>
              <a:rPr lang="en-US" altLang="en-US" sz="1200" b="0" dirty="0">
                <a:solidFill>
                  <a:schemeClr val="bg1"/>
                </a:solidFill>
                <a:hlinkClick r:id="rId3"/>
              </a:rPr>
              <a:t>OIC-2007</a:t>
            </a:r>
            <a:r>
              <a:rPr lang="en-US" altLang="en-US" sz="1200" b="0" dirty="0">
                <a:solidFill>
                  <a:schemeClr val="bg1"/>
                </a:solidFill>
              </a:rPr>
              <a:t>), Columbia MA, 28-29 November 2007;:5-8.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&lt;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i="1" dirty="0"/>
              <a:t>, IUI</a:t>
            </a:r>
            <a:r>
              <a:rPr lang="en-US" sz="2000" i="1" baseline="-25000" dirty="0"/>
              <a:t>T</a:t>
            </a:r>
            <a:r>
              <a:rPr lang="en-US" sz="2000" i="1" dirty="0"/>
              <a:t>, t</a:t>
            </a:r>
            <a:r>
              <a:rPr lang="en-US" sz="2000" i="1" baseline="-25000" dirty="0"/>
              <a:t>d</a:t>
            </a:r>
            <a:r>
              <a:rPr lang="en-US" sz="2000" i="1" dirty="0"/>
              <a:t>, E, C, S &gt;,</a:t>
            </a:r>
            <a:r>
              <a:rPr lang="en-US" sz="2000" dirty="0"/>
              <a:t> where: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dirty="0"/>
              <a:t>: is the IUI of the entity annotating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by means of this D-tuple,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the IUI of the tuple about which the D-tuple contains information,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E</a:t>
            </a:r>
            <a:r>
              <a:rPr lang="en-US" sz="2000" dirty="0"/>
              <a:t> is any of the configuration symbols ‘P+1’, ‘P-1’, 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C</a:t>
            </a:r>
            <a:r>
              <a:rPr lang="en-US" sz="2000" dirty="0"/>
              <a:t> is indication for the reason of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t</a:t>
            </a:r>
            <a:r>
              <a:rPr lang="en-US" sz="2000" i="1" baseline="-25000" dirty="0"/>
              <a:t>d</a:t>
            </a:r>
            <a:r>
              <a:rPr lang="en-US" sz="2000" dirty="0"/>
              <a:t> is the time the tuple denoted by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inserted or ‘retired’,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S</a:t>
            </a:r>
            <a:r>
              <a:rPr lang="en-US" sz="2000" dirty="0"/>
              <a:t> is a list of IUIs denoting the tuples, if any, that replace the retired one.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9923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types for representations in 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2400" u="sng" dirty="0">
                <a:solidFill>
                  <a:srgbClr val="FFFFFF"/>
                </a:solidFill>
                <a:latin typeface="Times" charset="0"/>
              </a:rPr>
              <a:t>Reality</a:t>
            </a:r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1" algn="l" eaLnBrk="0" hangingPunct="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OE: Objective existence</a:t>
            </a:r>
          </a:p>
          <a:p>
            <a:pPr lvl="1" algn="l" eaLnBrk="0" hangingPunct="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OR: Objective relevance</a:t>
            </a:r>
          </a:p>
          <a:p>
            <a:pPr algn="l" eaLnBrk="0" hangingPunct="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5" defTabSz="457200"/>
            <a:r>
              <a:rPr lang="en-US" sz="2400" u="sng" dirty="0">
                <a:solidFill>
                  <a:srgbClr val="FFFFFF"/>
                </a:solidFill>
                <a:latin typeface="Times" charset="0"/>
              </a:rPr>
              <a:t>Representation</a:t>
            </a:r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6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BE: Author’s belief in existence</a:t>
            </a:r>
          </a:p>
          <a:p>
            <a:pPr lvl="6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BR: Author’s belief in relevance</a:t>
            </a:r>
          </a:p>
          <a:p>
            <a:pPr lvl="5" defTabSz="45720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IE: Author’s intended encoding</a:t>
            </a: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TR: Type of reference</a:t>
            </a: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ME: Magnitude of error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60807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563" indent="0"/>
            <a:r>
              <a:rPr lang="en-US" sz="1050" b="0" kern="0" dirty="0" err="1">
                <a:solidFill>
                  <a:schemeClr val="bg1"/>
                </a:solidFill>
              </a:rPr>
              <a:t>Seppãlã</a:t>
            </a:r>
            <a:r>
              <a:rPr lang="en-US" sz="1050" b="0" kern="0" dirty="0">
                <a:solidFill>
                  <a:schemeClr val="bg1"/>
                </a:solidFill>
              </a:rPr>
              <a:t> S, Smith B, Ceusters W. </a:t>
            </a:r>
            <a:r>
              <a:rPr lang="en-US" sz="1050" b="0" i="1" kern="0" dirty="0">
                <a:solidFill>
                  <a:schemeClr val="bg1"/>
                </a:solidFill>
              </a:rPr>
              <a:t>Applying the realism-based ontology versioning method for tracking changes in the Basic Formal Ontology</a:t>
            </a:r>
            <a:r>
              <a:rPr lang="en-US" sz="1050" b="0" kern="0" dirty="0">
                <a:solidFill>
                  <a:schemeClr val="bg1"/>
                </a:solidFill>
              </a:rPr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196660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0707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Universals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200275" y="2313653"/>
            <a:ext cx="6771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counterparts in reality of (some of)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the general terms used in the formulation of scientific theories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717" y="4698682"/>
            <a:ext cx="6700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Specific individual entities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(entities that exist in space and time, carry identity and exist only once)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48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use of Referent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Above all: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Representation of what is the case for particulars in some portion of reality: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Electronic healthcare systems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Gazetteers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Product or system maintenance systems.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also: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an aid to build application ontologies.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Forces you to think better about temporal aspects!</a:t>
            </a:r>
          </a:p>
        </p:txBody>
      </p:sp>
    </p:spTree>
    <p:extLst>
      <p:ext uri="{BB962C8B-B14F-4D97-AF65-F5344CB8AC3E}">
        <p14:creationId xmlns:p14="http://schemas.microsoft.com/office/powerpoint/2010/main" val="2461595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F23A-FBF2-4617-B19C-00E94A54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86F0-BF23-455A-A840-FF4AC73F3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Ignore the syllabus assignment description. Follow the much simpler task described here and exemplified in a bit.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 the basis of the corrected A5 assignment: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build the </a:t>
            </a:r>
            <a:r>
              <a:rPr lang="en-US" sz="2200" dirty="0" err="1"/>
              <a:t>isa</a:t>
            </a:r>
            <a:r>
              <a:rPr lang="en-US" sz="2200" dirty="0"/>
              <a:t>-taxonomy for all your type-terms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take the most-specific type-term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do an RT-analysis as demonstrated on this term using only relations specified in the BFO standard (see UB Box)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use the analysis to translate the definitions for this type-term in semi-formal definitions.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Send your work in a Word doc to </a:t>
            </a:r>
            <a:r>
              <a:rPr lang="en-US" b="1" dirty="0"/>
              <a:t>wceusters@gmail.com</a:t>
            </a:r>
            <a:r>
              <a:rPr lang="en-US" dirty="0"/>
              <a:t>. Name of the file: ‘BMI508-</a:t>
            </a:r>
            <a:r>
              <a:rPr lang="en-US" dirty="0">
                <a:solidFill>
                  <a:srgbClr val="FFFF00"/>
                </a:solidFill>
              </a:rPr>
              <a:t>A6</a:t>
            </a:r>
            <a:r>
              <a:rPr lang="en-US" dirty="0"/>
              <a:t>-[your </a:t>
            </a:r>
            <a:r>
              <a:rPr lang="en-US" dirty="0" err="1"/>
              <a:t>Ubitname</a:t>
            </a:r>
            <a:r>
              <a:rPr lang="en-US" dirty="0"/>
              <a:t>].docx’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Due date: </a:t>
            </a:r>
            <a:r>
              <a:rPr lang="en-US" sz="2200" b="1" dirty="0">
                <a:solidFill>
                  <a:srgbClr val="FFFF00"/>
                </a:solidFill>
              </a:rPr>
              <a:t>Oct 19 – noon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712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CFAF-CB33-44F1-B2B0-78940642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E28AF-037B-468E-A928-9D7F09D8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R10 </a:t>
            </a:r>
            <a:r>
              <a:rPr lang="en-US" dirty="0"/>
              <a:t>Scheuermann, R.H., W. Ceusters, and B. Smith, </a:t>
            </a:r>
            <a:r>
              <a:rPr lang="en-US" i="1" dirty="0"/>
              <a:t>Toward an ontological treatment of disease and diagnosis. </a:t>
            </a:r>
            <a:r>
              <a:rPr lang="en-US" dirty="0"/>
              <a:t>Summit </a:t>
            </a:r>
            <a:r>
              <a:rPr lang="en-US" dirty="0" err="1"/>
              <a:t>Transl</a:t>
            </a:r>
            <a:r>
              <a:rPr lang="en-US" dirty="0"/>
              <a:t> </a:t>
            </a:r>
            <a:r>
              <a:rPr lang="en-US" dirty="0" err="1"/>
              <a:t>Bioinform</a:t>
            </a:r>
            <a:r>
              <a:rPr lang="en-US" dirty="0"/>
              <a:t>, 2009. </a:t>
            </a:r>
            <a:r>
              <a:rPr lang="en-US" b="1" dirty="0"/>
              <a:t>2009</a:t>
            </a:r>
            <a:r>
              <a:rPr lang="en-US" dirty="0"/>
              <a:t>: p. 116-20. [5]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https://www.ncbi.nlm.nih.gov/pmc/articles/PMC3041577/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R11 </a:t>
            </a:r>
            <a:r>
              <a:rPr lang="en-US" dirty="0"/>
              <a:t>Smith, B. and W. Ceusters. </a:t>
            </a:r>
            <a:r>
              <a:rPr lang="en-US" i="1" dirty="0"/>
              <a:t>Aboutness: Towards foundations for the information artifact ontology</a:t>
            </a:r>
            <a:r>
              <a:rPr lang="en-US" dirty="0"/>
              <a:t>. in </a:t>
            </a:r>
            <a:r>
              <a:rPr lang="en-US" i="1" dirty="0"/>
              <a:t>CEUR Workshop Proceedings</a:t>
            </a:r>
            <a:r>
              <a:rPr lang="en-US" dirty="0"/>
              <a:t>. 2015. [6]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http://ceur-ws.org/Vol-1515/regular10.pdf </a:t>
            </a:r>
          </a:p>
        </p:txBody>
      </p:sp>
    </p:spTree>
    <p:extLst>
      <p:ext uri="{BB962C8B-B14F-4D97-AF65-F5344CB8AC3E}">
        <p14:creationId xmlns:p14="http://schemas.microsoft.com/office/powerpoint/2010/main" val="175554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  <a:endParaRPr lang="en-US" altLang="en-US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337482" y="2463800"/>
            <a:ext cx="2850039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universal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228600" y="4444999"/>
            <a:ext cx="2362200" cy="2032001"/>
            <a:chOff x="144" y="3120"/>
            <a:chExt cx="814" cy="2111"/>
          </a:xfrm>
        </p:grpSpPr>
        <p:sp>
          <p:nvSpPr>
            <p:cNvPr id="75788" name="Text Box 10"/>
            <p:cNvSpPr txBox="1">
              <a:spLocks noChangeArrowheads="1"/>
            </p:cNvSpPr>
            <p:nvPr/>
          </p:nvSpPr>
          <p:spPr bwMode="auto">
            <a:xfrm>
              <a:off x="144" y="3312"/>
              <a:ext cx="814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entities on either site cannot ‘cross’ this boundary</a:t>
              </a:r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V="1">
              <a:off x="624" y="3120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949708" name="Text Box 12"/>
          <p:cNvSpPr txBox="1">
            <a:spLocks noChangeArrowheads="1"/>
          </p:cNvSpPr>
          <p:nvPr/>
        </p:nvSpPr>
        <p:spPr bwMode="auto">
          <a:xfrm>
            <a:off x="6705600" y="4790470"/>
            <a:ext cx="21351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every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particular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 an instance of at least one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</a:p>
        </p:txBody>
      </p:sp>
      <p:sp>
        <p:nvSpPr>
          <p:cNvPr id="1949709" name="Text Box 13"/>
          <p:cNvSpPr txBox="1">
            <a:spLocks noChangeArrowheads="1"/>
          </p:cNvSpPr>
          <p:nvPr/>
        </p:nvSpPr>
        <p:spPr bwMode="auto">
          <a:xfrm>
            <a:off x="6856411" y="1727012"/>
            <a:ext cx="19843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every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there is or has been at least one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94063" y="5511800"/>
            <a:ext cx="293687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particular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62501" y="3110786"/>
            <a:ext cx="1562099" cy="2401014"/>
            <a:chOff x="4762501" y="3110786"/>
            <a:chExt cx="1562099" cy="2401014"/>
          </a:xfrm>
        </p:grpSpPr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4800600" y="4064000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instanceOf …</a:t>
              </a:r>
            </a:p>
          </p:txBody>
        </p:sp>
        <p:cxnSp>
          <p:nvCxnSpPr>
            <p:cNvPr id="75783" name="AutoShape 7"/>
            <p:cNvCxnSpPr>
              <a:cxnSpLocks noChangeShapeType="1"/>
              <a:stCxn id="75780" idx="0"/>
              <a:endCxn id="75781" idx="2"/>
            </p:cNvCxnSpPr>
            <p:nvPr/>
          </p:nvCxnSpPr>
          <p:spPr bwMode="auto">
            <a:xfrm flipV="1">
              <a:off x="4762501" y="3110786"/>
              <a:ext cx="0" cy="2401014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08" grpId="0"/>
      <p:bldP spid="194970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12410</TotalTime>
  <Words>4636</Words>
  <Application>Microsoft Office PowerPoint</Application>
  <PresentationFormat>On-screen Show (4:3)</PresentationFormat>
  <Paragraphs>1126</Paragraphs>
  <Slides>82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7" baseType="lpstr">
      <vt:lpstr>Batang</vt:lpstr>
      <vt:lpstr>ＭＳ 明朝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Office Theme</vt:lpstr>
      <vt:lpstr>2014-Indianapolis</vt:lpstr>
      <vt:lpstr>Photo Editor-foto</vt:lpstr>
      <vt:lpstr>BMI508 – Fall 2020 Introduction to Biomedical Ontology  Class 7 – Oct 14, 2020 Using Referent Tracking for  ontology development     </vt:lpstr>
      <vt:lpstr>Outline</vt:lpstr>
      <vt:lpstr>RT’s foundation: Ontological Realism what it commits to</vt:lpstr>
      <vt:lpstr>Ontological Realism: Basic Formal Ontology</vt:lpstr>
      <vt:lpstr>Basic Principles</vt:lpstr>
      <vt:lpstr>Referent Tracking has its basis in three distinctions made in Ontological Realism</vt:lpstr>
      <vt:lpstr>Referent Tracking has its basis in three distinctions made in Ontological Realism</vt:lpstr>
      <vt:lpstr>Universals versus particulars</vt:lpstr>
      <vt:lpstr>Universals versus particulars</vt:lpstr>
      <vt:lpstr>Ontology is primarily about universals</vt:lpstr>
      <vt:lpstr>Referent Tracking is primarily about particulars</vt:lpstr>
      <vt:lpstr>Referent Tracking is primarily about particulars</vt:lpstr>
      <vt:lpstr>Referent Tracking is primarily about particulars</vt:lpstr>
      <vt:lpstr>RT / Ontology collaboration</vt:lpstr>
      <vt:lpstr>Importance of the particular/universal distinction (1)</vt:lpstr>
      <vt:lpstr>Importance of being clear</vt:lpstr>
      <vt:lpstr>Talking about particulars or types?</vt:lpstr>
      <vt:lpstr>Talking about particulars or types?</vt:lpstr>
      <vt:lpstr>Importance of the particular/universal distinction (2)</vt:lpstr>
      <vt:lpstr>How to analyze these assertions?</vt:lpstr>
      <vt:lpstr>‘ … bruxism is a behavior …’</vt:lpstr>
      <vt:lpstr>‘ … bruxism is a behavior …’</vt:lpstr>
      <vt:lpstr>‘ … bruxism is a behavior …’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A universal whose particulars ‘are distributed over a continuum’</vt:lpstr>
      <vt:lpstr>A universal whose particulars ‘are distributed over a continuum’</vt:lpstr>
      <vt:lpstr>A universal whose particulars ‘are distributed over a continuum’</vt:lpstr>
      <vt:lpstr>Similarly</vt:lpstr>
      <vt:lpstr>Similarly</vt:lpstr>
      <vt:lpstr>Importance of the particular/universal distinction (3)</vt:lpstr>
      <vt:lpstr>PowerPoint Presentation</vt:lpstr>
      <vt:lpstr>PowerPoint Presentation</vt:lpstr>
      <vt:lpstr>RT interpretation of ‘diagnoses’ in EHRs</vt:lpstr>
      <vt:lpstr>The consequence: several ambiguities!</vt:lpstr>
      <vt:lpstr>Focus of Referent Tracking (1)</vt:lpstr>
      <vt:lpstr>Focus of Referent Tracking (1)</vt:lpstr>
      <vt:lpstr>RT interpretation of ‘diagnoses’ in EHRs</vt:lpstr>
      <vt:lpstr>Universals versus particulars: a sad example</vt:lpstr>
      <vt:lpstr>Solution: use IUIs to denote particulars</vt:lpstr>
      <vt:lpstr>Key RT mechanism: IUI assignment</vt:lpstr>
      <vt:lpstr>Criteria for IUI assignment</vt:lpstr>
      <vt:lpstr>IUI</vt:lpstr>
      <vt:lpstr>Codes for ‘types’ AND identifiers for instances … one of a few possibilities</vt:lpstr>
      <vt:lpstr>Referent Tracking has its basis in three distinctions made in Ontological Realism</vt:lpstr>
      <vt:lpstr>Continuants  Occurrents</vt:lpstr>
      <vt:lpstr>Continuants  Occurrents</vt:lpstr>
      <vt:lpstr>Continuants  Occurrents</vt:lpstr>
      <vt:lpstr>NEVER FORGET!</vt:lpstr>
      <vt:lpstr>Importance of time indexing (1)</vt:lpstr>
      <vt:lpstr>Importance of time indexing (2)</vt:lpstr>
      <vt:lpstr>Importance of time indexing (2)</vt:lpstr>
      <vt:lpstr>Importance of time indexing (2)</vt:lpstr>
      <vt:lpstr>Importance of time indexing (2)</vt:lpstr>
      <vt:lpstr>Would this work?</vt:lpstr>
      <vt:lpstr>NO time indexing for occurrents!</vt:lpstr>
      <vt:lpstr>Referent Tracking has its basis in three distinctions made in Ontological Realism</vt:lpstr>
      <vt:lpstr>Representing portions of reality through Referent Tracking assertions</vt:lpstr>
      <vt:lpstr>Focus of Referent Tracking (2)</vt:lpstr>
      <vt:lpstr>Reality                        representation</vt:lpstr>
      <vt:lpstr>Reality    through    representation</vt:lpstr>
      <vt:lpstr>Reality         and       representation</vt:lpstr>
      <vt:lpstr>Reality         and       representation</vt:lpstr>
      <vt:lpstr>Basic Referent Tracking Assertion</vt:lpstr>
      <vt:lpstr>Reality    through    representation</vt:lpstr>
      <vt:lpstr>Basic Referent Tracking Assertions</vt:lpstr>
      <vt:lpstr>Extending ‘at’ with other time-specifiers</vt:lpstr>
      <vt:lpstr>Simple RT-compatible assertions</vt:lpstr>
      <vt:lpstr>‘#n’:  (globally) singularly unique identifiers</vt:lpstr>
      <vt:lpstr>‘tn’:  (globally) unique identifiers</vt:lpstr>
      <vt:lpstr>Capacities for reasoners</vt:lpstr>
      <vt:lpstr>Referent tracking assertions are real</vt:lpstr>
      <vt:lpstr>Referent Tracking System Components</vt:lpstr>
      <vt:lpstr>Essentials of Referent Tracking  </vt:lpstr>
      <vt:lpstr>Towards formalization: RT tuple types</vt:lpstr>
      <vt:lpstr>D-tuples:  Validity and availability of information </vt:lpstr>
      <vt:lpstr>Error types for representations in RTS</vt:lpstr>
      <vt:lpstr>Summary: use of Referent Tracking</vt:lpstr>
      <vt:lpstr>Assignment A6</vt:lpstr>
      <vt:lpstr>Suggested readings  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Ceusters</cp:lastModifiedBy>
  <cp:revision>487</cp:revision>
  <dcterms:created xsi:type="dcterms:W3CDTF">2011-06-07T20:07:59Z</dcterms:created>
  <dcterms:modified xsi:type="dcterms:W3CDTF">2020-10-14T16:56:36Z</dcterms:modified>
</cp:coreProperties>
</file>